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68" r:id="rId1"/>
  </p:sldMasterIdLst>
  <p:notesMasterIdLst>
    <p:notesMasterId r:id="rId24"/>
  </p:notesMasterIdLst>
  <p:sldIdLst>
    <p:sldId id="256" r:id="rId2"/>
    <p:sldId id="301" r:id="rId3"/>
    <p:sldId id="262" r:id="rId4"/>
    <p:sldId id="302" r:id="rId5"/>
    <p:sldId id="268" r:id="rId6"/>
    <p:sldId id="260" r:id="rId7"/>
    <p:sldId id="265" r:id="rId8"/>
    <p:sldId id="309" r:id="rId9"/>
    <p:sldId id="310" r:id="rId10"/>
    <p:sldId id="303" r:id="rId11"/>
    <p:sldId id="271" r:id="rId12"/>
    <p:sldId id="267" r:id="rId13"/>
    <p:sldId id="278" r:id="rId14"/>
    <p:sldId id="306" r:id="rId15"/>
    <p:sldId id="274" r:id="rId16"/>
    <p:sldId id="307" r:id="rId17"/>
    <p:sldId id="270" r:id="rId18"/>
    <p:sldId id="308" r:id="rId19"/>
    <p:sldId id="304" r:id="rId20"/>
    <p:sldId id="280" r:id="rId21"/>
    <p:sldId id="305" r:id="rId22"/>
    <p:sldId id="261"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57">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E6BCB79-5D7A-4165-B465-D2F07067CF2B}">
  <a:tblStyle styleId="{5E6BCB79-5D7A-4165-B465-D2F07067CF2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99"/>
    <p:restoredTop sz="81684"/>
  </p:normalViewPr>
  <p:slideViewPr>
    <p:cSldViewPr snapToGrid="0">
      <p:cViewPr varScale="1">
        <p:scale>
          <a:sx n="128" d="100"/>
          <a:sy n="128" d="100"/>
        </p:scale>
        <p:origin x="1074" y="126"/>
      </p:cViewPr>
      <p:guideLst>
        <p:guide orient="horz" pos="2857"/>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6157fab5e6_4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6157fab5e6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2617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600065a858_0_9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600065a858_0_9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600065a858_0_90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600065a858_0_90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600065a858_0_9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 name="Google Shape;1048;g600065a858_0_9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600065a858_0_9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 name="Google Shape;1048;g600065a858_0_9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35614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600065a858_0_9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600065a858_0_9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63a644c222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2" name="Google Shape;1122;g63a644c222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265592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600065a858_0_9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600065a858_0_9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600065a858_0_9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600065a858_0_9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55315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6157fab5e6_4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6157fab5e6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69486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6157fab5e6_4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6157fab5e6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76951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600065a858_0_9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600065a858_0_9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6157fab5e6_4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6157fab5e6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16084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476e7e05e9_0_17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476e7e05e9_0_17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6157fab5e6_4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6157fab5e6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6851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600065a858_0_90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600065a858_0_90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Urban/Suburban/Rural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Whole Foods v </a:t>
            </a:r>
            <a:r>
              <a:rPr lang="en-US" dirty="0" err="1"/>
              <a:t>FoodMaxx</a:t>
            </a:r>
            <a:r>
              <a:rPr lang="en-US" dirty="0"/>
              <a:t> v Safeway v Farmers Market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Walkability v Public Transport v Car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Other categories could also be demographics, beyond the given radius of 1mile or 10miles respectively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Cost also factors in how many mouths to feed in a household or dietary need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Just because it’s walkable doesn’t mean it will always fit into the other two </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476e7e05e9_0_17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476e7e05e9_0_17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could this be? What explains some of these numbers?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Food deserts do not necessarily have to do with living in an impoverished area – for example if you are living in the suburbs there may only really be a lot of housing </a:t>
            </a:r>
            <a:r>
              <a:rPr lang="en-US" dirty="0" err="1"/>
              <a:t>wehre</a:t>
            </a:r>
            <a:r>
              <a:rPr lang="en-US" dirty="0"/>
              <a:t> you live and you have to drive to get the groceries elsewhere, city planning makes a huge difference, certain grocery chains may choose to locate only in very specific areas based on local economics (wealthier areas, centralized, by other stores), hard to say whether it’s accounting for food delivery services or whether smaller/local markets may always be taken into consideration</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600065a858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600065a858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Farmers markets – small businesses/farmers, may not even know that this an option, may not be fiscally sound for people who rely on these kind of food assistance programs, farmers markets may also be heavily artisanal as well – not always providing basic staples versus a </a:t>
            </a:r>
            <a:r>
              <a:rPr lang="en-US" dirty="0" err="1"/>
              <a:t>WalMart</a:t>
            </a:r>
            <a:r>
              <a:rPr lang="en-US" dirty="0"/>
              <a:t> where you can find a little bit of everything</a:t>
            </a: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600065a858_0_9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600065a858_0_9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FF – total fast foods</a:t>
            </a:r>
          </a:p>
          <a:p>
            <a:pPr marL="0" lvl="0" indent="0" algn="l" rtl="0">
              <a:spcBef>
                <a:spcPts val="0"/>
              </a:spcBef>
              <a:spcAft>
                <a:spcPts val="0"/>
              </a:spcAft>
              <a:buNone/>
            </a:pPr>
            <a:r>
              <a:rPr lang="en-US" dirty="0"/>
              <a:t>SB – total Starbucks</a:t>
            </a:r>
          </a:p>
          <a:p>
            <a:pPr marL="0" lvl="0" indent="0" algn="l" rtl="0">
              <a:spcBef>
                <a:spcPts val="0"/>
              </a:spcBef>
              <a:spcAft>
                <a:spcPts val="0"/>
              </a:spcAft>
              <a:buNone/>
            </a:pPr>
            <a:r>
              <a:rPr lang="en-US" dirty="0"/>
              <a:t>FM </a:t>
            </a:r>
            <a:r>
              <a:rPr lang="en-US"/>
              <a:t>– farmers’ </a:t>
            </a:r>
            <a:r>
              <a:rPr lang="en-US" dirty="0"/>
              <a:t>markets</a:t>
            </a:r>
            <a:endParaRPr dirty="0"/>
          </a:p>
        </p:txBody>
      </p:sp>
    </p:spTree>
    <p:extLst>
      <p:ext uri="{BB962C8B-B14F-4D97-AF65-F5344CB8AC3E}">
        <p14:creationId xmlns:p14="http://schemas.microsoft.com/office/powerpoint/2010/main" val="2421357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600065a858_0_9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600065a858_0_9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chart provides visual representation of compounded correlation data between Median Household incomes by State and Ratio of total population in a food desert for the same state.</a:t>
            </a:r>
            <a:endParaRPr dirty="0"/>
          </a:p>
        </p:txBody>
      </p:sp>
    </p:spTree>
    <p:extLst>
      <p:ext uri="{BB962C8B-B14F-4D97-AF65-F5344CB8AC3E}">
        <p14:creationId xmlns:p14="http://schemas.microsoft.com/office/powerpoint/2010/main" val="2462709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spTree>
      <p:nvGrpSpPr>
        <p:cNvPr id="1" name="Shape 8"/>
        <p:cNvGrpSpPr/>
        <p:nvPr/>
      </p:nvGrpSpPr>
      <p:grpSpPr>
        <a:xfrm>
          <a:off x="0" y="0"/>
          <a:ext cx="0" cy="0"/>
          <a:chOff x="0" y="0"/>
          <a:chExt cx="0" cy="0"/>
        </a:xfrm>
      </p:grpSpPr>
      <p:sp>
        <p:nvSpPr>
          <p:cNvPr id="9" name="Google Shape;9;p2"/>
          <p:cNvSpPr/>
          <p:nvPr/>
        </p:nvSpPr>
        <p:spPr>
          <a:xfrm>
            <a:off x="514725" y="400850"/>
            <a:ext cx="8115300" cy="4343400"/>
          </a:xfrm>
          <a:prstGeom prst="rect">
            <a:avLst/>
          </a:prstGeom>
          <a:no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372052" y="1201775"/>
            <a:ext cx="6399900" cy="2052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1"/>
              </a:buClr>
              <a:buSzPts val="4800"/>
              <a:buFont typeface="Abril Fatface"/>
              <a:buNone/>
              <a:defRPr sz="4800">
                <a:solidFill>
                  <a:schemeClr val="accent1"/>
                </a:solidFill>
                <a:latin typeface="Abril Fatface"/>
                <a:ea typeface="Abril Fatface"/>
                <a:cs typeface="Abril Fatface"/>
                <a:sym typeface="Abril Fatface"/>
              </a:defRPr>
            </a:lvl1pPr>
            <a:lvl2pPr lvl="1" algn="ctr">
              <a:spcBef>
                <a:spcPts val="0"/>
              </a:spcBef>
              <a:spcAft>
                <a:spcPts val="0"/>
              </a:spcAft>
              <a:buSzPts val="5200"/>
              <a:buFont typeface="Abril Fatface"/>
              <a:buNone/>
              <a:defRPr sz="5200">
                <a:latin typeface="Abril Fatface"/>
                <a:ea typeface="Abril Fatface"/>
                <a:cs typeface="Abril Fatface"/>
                <a:sym typeface="Abril Fatface"/>
              </a:defRPr>
            </a:lvl2pPr>
            <a:lvl3pPr lvl="2" algn="ctr">
              <a:spcBef>
                <a:spcPts val="0"/>
              </a:spcBef>
              <a:spcAft>
                <a:spcPts val="0"/>
              </a:spcAft>
              <a:buSzPts val="5200"/>
              <a:buFont typeface="Abril Fatface"/>
              <a:buNone/>
              <a:defRPr sz="5200">
                <a:latin typeface="Abril Fatface"/>
                <a:ea typeface="Abril Fatface"/>
                <a:cs typeface="Abril Fatface"/>
                <a:sym typeface="Abril Fatface"/>
              </a:defRPr>
            </a:lvl3pPr>
            <a:lvl4pPr lvl="3" algn="ctr">
              <a:spcBef>
                <a:spcPts val="0"/>
              </a:spcBef>
              <a:spcAft>
                <a:spcPts val="0"/>
              </a:spcAft>
              <a:buSzPts val="5200"/>
              <a:buFont typeface="Abril Fatface"/>
              <a:buNone/>
              <a:defRPr sz="5200">
                <a:latin typeface="Abril Fatface"/>
                <a:ea typeface="Abril Fatface"/>
                <a:cs typeface="Abril Fatface"/>
                <a:sym typeface="Abril Fatface"/>
              </a:defRPr>
            </a:lvl4pPr>
            <a:lvl5pPr lvl="4" algn="ctr">
              <a:spcBef>
                <a:spcPts val="0"/>
              </a:spcBef>
              <a:spcAft>
                <a:spcPts val="0"/>
              </a:spcAft>
              <a:buSzPts val="5200"/>
              <a:buFont typeface="Abril Fatface"/>
              <a:buNone/>
              <a:defRPr sz="5200">
                <a:latin typeface="Abril Fatface"/>
                <a:ea typeface="Abril Fatface"/>
                <a:cs typeface="Abril Fatface"/>
                <a:sym typeface="Abril Fatface"/>
              </a:defRPr>
            </a:lvl5pPr>
            <a:lvl6pPr lvl="5" algn="ctr">
              <a:spcBef>
                <a:spcPts val="0"/>
              </a:spcBef>
              <a:spcAft>
                <a:spcPts val="0"/>
              </a:spcAft>
              <a:buSzPts val="5200"/>
              <a:buFont typeface="Abril Fatface"/>
              <a:buNone/>
              <a:defRPr sz="5200">
                <a:latin typeface="Abril Fatface"/>
                <a:ea typeface="Abril Fatface"/>
                <a:cs typeface="Abril Fatface"/>
                <a:sym typeface="Abril Fatface"/>
              </a:defRPr>
            </a:lvl6pPr>
            <a:lvl7pPr lvl="6" algn="ctr">
              <a:spcBef>
                <a:spcPts val="0"/>
              </a:spcBef>
              <a:spcAft>
                <a:spcPts val="0"/>
              </a:spcAft>
              <a:buSzPts val="5200"/>
              <a:buFont typeface="Abril Fatface"/>
              <a:buNone/>
              <a:defRPr sz="5200">
                <a:latin typeface="Abril Fatface"/>
                <a:ea typeface="Abril Fatface"/>
                <a:cs typeface="Abril Fatface"/>
                <a:sym typeface="Abril Fatface"/>
              </a:defRPr>
            </a:lvl7pPr>
            <a:lvl8pPr lvl="7" algn="ctr">
              <a:spcBef>
                <a:spcPts val="0"/>
              </a:spcBef>
              <a:spcAft>
                <a:spcPts val="0"/>
              </a:spcAft>
              <a:buSzPts val="5200"/>
              <a:buFont typeface="Abril Fatface"/>
              <a:buNone/>
              <a:defRPr sz="5200">
                <a:latin typeface="Abril Fatface"/>
                <a:ea typeface="Abril Fatface"/>
                <a:cs typeface="Abril Fatface"/>
                <a:sym typeface="Abril Fatface"/>
              </a:defRPr>
            </a:lvl8pPr>
            <a:lvl9pPr lvl="8" algn="ctr">
              <a:spcBef>
                <a:spcPts val="0"/>
              </a:spcBef>
              <a:spcAft>
                <a:spcPts val="0"/>
              </a:spcAft>
              <a:buSzPts val="5200"/>
              <a:buFont typeface="Abril Fatface"/>
              <a:buNone/>
              <a:defRPr sz="5200">
                <a:latin typeface="Abril Fatface"/>
                <a:ea typeface="Abril Fatface"/>
                <a:cs typeface="Abril Fatface"/>
                <a:sym typeface="Abril Fatface"/>
              </a:defRPr>
            </a:lvl9pPr>
          </a:lstStyle>
          <a:p>
            <a:endParaRPr/>
          </a:p>
        </p:txBody>
      </p:sp>
      <p:sp>
        <p:nvSpPr>
          <p:cNvPr id="11" name="Google Shape;11;p2"/>
          <p:cNvSpPr txBox="1">
            <a:spLocks noGrp="1"/>
          </p:cNvSpPr>
          <p:nvPr>
            <p:ph type="subTitle" idx="1"/>
          </p:nvPr>
        </p:nvSpPr>
        <p:spPr>
          <a:xfrm>
            <a:off x="1730850" y="3181925"/>
            <a:ext cx="56823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2"/>
              </a:buClr>
              <a:buSzPts val="1100"/>
              <a:buNone/>
              <a:defRPr sz="1100">
                <a:solidFill>
                  <a:schemeClr val="accent2"/>
                </a:solidFill>
              </a:defRPr>
            </a:lvl1pPr>
            <a:lvl2pPr lvl="1" algn="ctr">
              <a:lnSpc>
                <a:spcPct val="100000"/>
              </a:lnSpc>
              <a:spcBef>
                <a:spcPts val="0"/>
              </a:spcBef>
              <a:spcAft>
                <a:spcPts val="0"/>
              </a:spcAft>
              <a:buClr>
                <a:srgbClr val="A1C448"/>
              </a:buClr>
              <a:buSzPts val="2800"/>
              <a:buNone/>
              <a:defRPr sz="2800">
                <a:solidFill>
                  <a:srgbClr val="A1C448"/>
                </a:solidFill>
              </a:defRPr>
            </a:lvl2pPr>
            <a:lvl3pPr lvl="2" algn="ctr">
              <a:lnSpc>
                <a:spcPct val="100000"/>
              </a:lnSpc>
              <a:spcBef>
                <a:spcPts val="0"/>
              </a:spcBef>
              <a:spcAft>
                <a:spcPts val="0"/>
              </a:spcAft>
              <a:buClr>
                <a:srgbClr val="A1C448"/>
              </a:buClr>
              <a:buSzPts val="2800"/>
              <a:buNone/>
              <a:defRPr sz="2800">
                <a:solidFill>
                  <a:srgbClr val="A1C448"/>
                </a:solidFill>
              </a:defRPr>
            </a:lvl3pPr>
            <a:lvl4pPr lvl="3" algn="ctr">
              <a:lnSpc>
                <a:spcPct val="100000"/>
              </a:lnSpc>
              <a:spcBef>
                <a:spcPts val="0"/>
              </a:spcBef>
              <a:spcAft>
                <a:spcPts val="0"/>
              </a:spcAft>
              <a:buClr>
                <a:srgbClr val="A1C448"/>
              </a:buClr>
              <a:buSzPts val="2800"/>
              <a:buNone/>
              <a:defRPr sz="2800">
                <a:solidFill>
                  <a:srgbClr val="A1C448"/>
                </a:solidFill>
              </a:defRPr>
            </a:lvl4pPr>
            <a:lvl5pPr lvl="4" algn="ctr">
              <a:lnSpc>
                <a:spcPct val="100000"/>
              </a:lnSpc>
              <a:spcBef>
                <a:spcPts val="0"/>
              </a:spcBef>
              <a:spcAft>
                <a:spcPts val="0"/>
              </a:spcAft>
              <a:buClr>
                <a:srgbClr val="A1C448"/>
              </a:buClr>
              <a:buSzPts val="2800"/>
              <a:buNone/>
              <a:defRPr sz="2800">
                <a:solidFill>
                  <a:srgbClr val="A1C448"/>
                </a:solidFill>
              </a:defRPr>
            </a:lvl5pPr>
            <a:lvl6pPr lvl="5" algn="ctr">
              <a:lnSpc>
                <a:spcPct val="100000"/>
              </a:lnSpc>
              <a:spcBef>
                <a:spcPts val="0"/>
              </a:spcBef>
              <a:spcAft>
                <a:spcPts val="0"/>
              </a:spcAft>
              <a:buClr>
                <a:srgbClr val="A1C448"/>
              </a:buClr>
              <a:buSzPts val="2800"/>
              <a:buNone/>
              <a:defRPr sz="2800">
                <a:solidFill>
                  <a:srgbClr val="A1C448"/>
                </a:solidFill>
              </a:defRPr>
            </a:lvl6pPr>
            <a:lvl7pPr lvl="6" algn="ctr">
              <a:lnSpc>
                <a:spcPct val="100000"/>
              </a:lnSpc>
              <a:spcBef>
                <a:spcPts val="0"/>
              </a:spcBef>
              <a:spcAft>
                <a:spcPts val="0"/>
              </a:spcAft>
              <a:buClr>
                <a:srgbClr val="A1C448"/>
              </a:buClr>
              <a:buSzPts val="2800"/>
              <a:buNone/>
              <a:defRPr sz="2800">
                <a:solidFill>
                  <a:srgbClr val="A1C448"/>
                </a:solidFill>
              </a:defRPr>
            </a:lvl7pPr>
            <a:lvl8pPr lvl="7" algn="ctr">
              <a:lnSpc>
                <a:spcPct val="100000"/>
              </a:lnSpc>
              <a:spcBef>
                <a:spcPts val="0"/>
              </a:spcBef>
              <a:spcAft>
                <a:spcPts val="0"/>
              </a:spcAft>
              <a:buClr>
                <a:srgbClr val="A1C448"/>
              </a:buClr>
              <a:buSzPts val="2800"/>
              <a:buNone/>
              <a:defRPr sz="2800">
                <a:solidFill>
                  <a:srgbClr val="A1C448"/>
                </a:solidFill>
              </a:defRPr>
            </a:lvl8pPr>
            <a:lvl9pPr lvl="8" algn="ctr">
              <a:lnSpc>
                <a:spcPct val="100000"/>
              </a:lnSpc>
              <a:spcBef>
                <a:spcPts val="0"/>
              </a:spcBef>
              <a:spcAft>
                <a:spcPts val="0"/>
              </a:spcAft>
              <a:buClr>
                <a:srgbClr val="A1C448"/>
              </a:buClr>
              <a:buSzPts val="2800"/>
              <a:buNone/>
              <a:defRPr sz="2800">
                <a:solidFill>
                  <a:srgbClr val="A1C448"/>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type="blank">
  <p:cSld name="BLANK">
    <p:spTree>
      <p:nvGrpSpPr>
        <p:cNvPr id="1" name="Shape 126"/>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SLIDE">
  <p:cSld name="BLANK_1">
    <p:bg>
      <p:bgPr>
        <a:solidFill>
          <a:srgbClr val="FFFFFF"/>
        </a:solid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1">
  <p:cSld name="BIG_NUMBER_1_1_3">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1870200" y="2127525"/>
            <a:ext cx="5403600" cy="25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Abril Fatface"/>
              <a:buNone/>
              <a:defRPr sz="2400">
                <a:latin typeface="Abril Fatface"/>
                <a:ea typeface="Abril Fatface"/>
                <a:cs typeface="Abril Fatface"/>
                <a:sym typeface="Abril Fatface"/>
              </a:defRPr>
            </a:lvl1pPr>
            <a:lvl2pPr lvl="1" algn="ctr" rtl="0">
              <a:spcBef>
                <a:spcPts val="0"/>
              </a:spcBef>
              <a:spcAft>
                <a:spcPts val="0"/>
              </a:spcAft>
              <a:buSzPts val="2400"/>
              <a:buFont typeface="Abril Fatface"/>
              <a:buNone/>
              <a:defRPr sz="2400">
                <a:latin typeface="Abril Fatface"/>
                <a:ea typeface="Abril Fatface"/>
                <a:cs typeface="Abril Fatface"/>
                <a:sym typeface="Abril Fatface"/>
              </a:defRPr>
            </a:lvl2pPr>
            <a:lvl3pPr lvl="2" algn="ctr" rtl="0">
              <a:spcBef>
                <a:spcPts val="0"/>
              </a:spcBef>
              <a:spcAft>
                <a:spcPts val="0"/>
              </a:spcAft>
              <a:buSzPts val="2400"/>
              <a:buFont typeface="Abril Fatface"/>
              <a:buNone/>
              <a:defRPr sz="2400">
                <a:latin typeface="Abril Fatface"/>
                <a:ea typeface="Abril Fatface"/>
                <a:cs typeface="Abril Fatface"/>
                <a:sym typeface="Abril Fatface"/>
              </a:defRPr>
            </a:lvl3pPr>
            <a:lvl4pPr lvl="3" algn="ctr" rtl="0">
              <a:spcBef>
                <a:spcPts val="0"/>
              </a:spcBef>
              <a:spcAft>
                <a:spcPts val="0"/>
              </a:spcAft>
              <a:buSzPts val="2400"/>
              <a:buFont typeface="Abril Fatface"/>
              <a:buNone/>
              <a:defRPr sz="2400">
                <a:latin typeface="Abril Fatface"/>
                <a:ea typeface="Abril Fatface"/>
                <a:cs typeface="Abril Fatface"/>
                <a:sym typeface="Abril Fatface"/>
              </a:defRPr>
            </a:lvl4pPr>
            <a:lvl5pPr lvl="4" algn="ctr" rtl="0">
              <a:spcBef>
                <a:spcPts val="0"/>
              </a:spcBef>
              <a:spcAft>
                <a:spcPts val="0"/>
              </a:spcAft>
              <a:buSzPts val="2400"/>
              <a:buFont typeface="Abril Fatface"/>
              <a:buNone/>
              <a:defRPr sz="2400">
                <a:latin typeface="Abril Fatface"/>
                <a:ea typeface="Abril Fatface"/>
                <a:cs typeface="Abril Fatface"/>
                <a:sym typeface="Abril Fatface"/>
              </a:defRPr>
            </a:lvl5pPr>
            <a:lvl6pPr lvl="5" algn="ctr" rtl="0">
              <a:spcBef>
                <a:spcPts val="0"/>
              </a:spcBef>
              <a:spcAft>
                <a:spcPts val="0"/>
              </a:spcAft>
              <a:buSzPts val="2400"/>
              <a:buFont typeface="Abril Fatface"/>
              <a:buNone/>
              <a:defRPr sz="2400">
                <a:latin typeface="Abril Fatface"/>
                <a:ea typeface="Abril Fatface"/>
                <a:cs typeface="Abril Fatface"/>
                <a:sym typeface="Abril Fatface"/>
              </a:defRPr>
            </a:lvl6pPr>
            <a:lvl7pPr lvl="6" algn="ctr" rtl="0">
              <a:spcBef>
                <a:spcPts val="0"/>
              </a:spcBef>
              <a:spcAft>
                <a:spcPts val="0"/>
              </a:spcAft>
              <a:buSzPts val="2400"/>
              <a:buFont typeface="Abril Fatface"/>
              <a:buNone/>
              <a:defRPr sz="2400">
                <a:latin typeface="Abril Fatface"/>
                <a:ea typeface="Abril Fatface"/>
                <a:cs typeface="Abril Fatface"/>
                <a:sym typeface="Abril Fatface"/>
              </a:defRPr>
            </a:lvl7pPr>
            <a:lvl8pPr lvl="7" algn="ctr" rtl="0">
              <a:spcBef>
                <a:spcPts val="0"/>
              </a:spcBef>
              <a:spcAft>
                <a:spcPts val="0"/>
              </a:spcAft>
              <a:buSzPts val="2400"/>
              <a:buFont typeface="Abril Fatface"/>
              <a:buNone/>
              <a:defRPr sz="2400">
                <a:latin typeface="Abril Fatface"/>
                <a:ea typeface="Abril Fatface"/>
                <a:cs typeface="Abril Fatface"/>
                <a:sym typeface="Abril Fatface"/>
              </a:defRPr>
            </a:lvl8pPr>
            <a:lvl9pPr lvl="8" algn="ctr"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37" name="Google Shape;37;p5"/>
          <p:cNvSpPr txBox="1">
            <a:spLocks noGrp="1"/>
          </p:cNvSpPr>
          <p:nvPr>
            <p:ph type="subTitle" idx="1"/>
          </p:nvPr>
        </p:nvSpPr>
        <p:spPr>
          <a:xfrm>
            <a:off x="3013650" y="2454225"/>
            <a:ext cx="3116700" cy="150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38" name="Google Shape;38;p5"/>
          <p:cNvSpPr txBox="1">
            <a:spLocks noGrp="1"/>
          </p:cNvSpPr>
          <p:nvPr>
            <p:ph type="title" idx="2" hasCustomPrompt="1"/>
          </p:nvPr>
        </p:nvSpPr>
        <p:spPr>
          <a:xfrm>
            <a:off x="3897150" y="1361375"/>
            <a:ext cx="1349700" cy="6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guide id="3" pos="5306">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p:cSld name="BIG_NUMBER_1_1">
    <p:spTree>
      <p:nvGrpSpPr>
        <p:cNvPr id="1" name="Shape 39"/>
        <p:cNvGrpSpPr/>
        <p:nvPr/>
      </p:nvGrpSpPr>
      <p:grpSpPr>
        <a:xfrm>
          <a:off x="0" y="0"/>
          <a:ext cx="0" cy="0"/>
          <a:chOff x="0" y="0"/>
          <a:chExt cx="0" cy="0"/>
        </a:xfrm>
      </p:grpSpPr>
      <p:sp>
        <p:nvSpPr>
          <p:cNvPr id="40" name="Google Shape;40;p6"/>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41" name="Google Shape;41;p6"/>
          <p:cNvSpPr txBox="1">
            <a:spLocks noGrp="1"/>
          </p:cNvSpPr>
          <p:nvPr>
            <p:ph type="subTitle" idx="1"/>
          </p:nvPr>
        </p:nvSpPr>
        <p:spPr>
          <a:xfrm>
            <a:off x="3013650" y="3216225"/>
            <a:ext cx="3116700" cy="150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guide id="3" pos="5306">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2">
  <p:cSld name="BIG_NUMBER_1_1_1">
    <p:spTree>
      <p:nvGrpSpPr>
        <p:cNvPr id="1" name="Shape 42"/>
        <p:cNvGrpSpPr/>
        <p:nvPr/>
      </p:nvGrpSpPr>
      <p:grpSpPr>
        <a:xfrm>
          <a:off x="0" y="0"/>
          <a:ext cx="0" cy="0"/>
          <a:chOff x="0" y="0"/>
          <a:chExt cx="0" cy="0"/>
        </a:xfrm>
      </p:grpSpPr>
      <p:sp>
        <p:nvSpPr>
          <p:cNvPr id="43" name="Google Shape;43;p7"/>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44" name="Google Shape;44;p7"/>
          <p:cNvSpPr txBox="1">
            <a:spLocks noGrp="1"/>
          </p:cNvSpPr>
          <p:nvPr>
            <p:ph type="subTitle" idx="1"/>
          </p:nvPr>
        </p:nvSpPr>
        <p:spPr>
          <a:xfrm>
            <a:off x="996675" y="2313900"/>
            <a:ext cx="3116700" cy="150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guide id="3" pos="5306">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THREE COLUMNS">
  <p:cSld name="BIG_NUMBER_1_2">
    <p:spTree>
      <p:nvGrpSpPr>
        <p:cNvPr id="1" name="Shape 45"/>
        <p:cNvGrpSpPr/>
        <p:nvPr/>
      </p:nvGrpSpPr>
      <p:grpSpPr>
        <a:xfrm>
          <a:off x="0" y="0"/>
          <a:ext cx="0" cy="0"/>
          <a:chOff x="0" y="0"/>
          <a:chExt cx="0" cy="0"/>
        </a:xfrm>
      </p:grpSpPr>
      <p:sp>
        <p:nvSpPr>
          <p:cNvPr id="46" name="Google Shape;46;p8"/>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47" name="Google Shape;47;p8"/>
          <p:cNvSpPr txBox="1">
            <a:spLocks noGrp="1"/>
          </p:cNvSpPr>
          <p:nvPr>
            <p:ph type="ctrTitle" idx="2"/>
          </p:nvPr>
        </p:nvSpPr>
        <p:spPr>
          <a:xfrm>
            <a:off x="1209150" y="289432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48" name="Google Shape;48;p8"/>
          <p:cNvSpPr txBox="1">
            <a:spLocks noGrp="1"/>
          </p:cNvSpPr>
          <p:nvPr>
            <p:ph type="subTitle" idx="1"/>
          </p:nvPr>
        </p:nvSpPr>
        <p:spPr>
          <a:xfrm>
            <a:off x="1304250" y="3178250"/>
            <a:ext cx="19191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49" name="Google Shape;49;p8"/>
          <p:cNvSpPr txBox="1">
            <a:spLocks noGrp="1"/>
          </p:cNvSpPr>
          <p:nvPr>
            <p:ph type="ctrTitle" idx="3"/>
          </p:nvPr>
        </p:nvSpPr>
        <p:spPr>
          <a:xfrm>
            <a:off x="3517350" y="289432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50" name="Google Shape;50;p8"/>
          <p:cNvSpPr txBox="1">
            <a:spLocks noGrp="1"/>
          </p:cNvSpPr>
          <p:nvPr>
            <p:ph type="subTitle" idx="4"/>
          </p:nvPr>
        </p:nvSpPr>
        <p:spPr>
          <a:xfrm>
            <a:off x="3612450" y="3178250"/>
            <a:ext cx="19191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1" name="Google Shape;51;p8"/>
          <p:cNvSpPr txBox="1">
            <a:spLocks noGrp="1"/>
          </p:cNvSpPr>
          <p:nvPr>
            <p:ph type="ctrTitle" idx="5"/>
          </p:nvPr>
        </p:nvSpPr>
        <p:spPr>
          <a:xfrm>
            <a:off x="5825550" y="289432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52" name="Google Shape;52;p8"/>
          <p:cNvSpPr txBox="1">
            <a:spLocks noGrp="1"/>
          </p:cNvSpPr>
          <p:nvPr>
            <p:ph type="subTitle" idx="6"/>
          </p:nvPr>
        </p:nvSpPr>
        <p:spPr>
          <a:xfrm>
            <a:off x="5920650" y="3178250"/>
            <a:ext cx="19191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DESIGN">
  <p:cSld name="BIG_NUMBER_1_1_1_1">
    <p:spTree>
      <p:nvGrpSpPr>
        <p:cNvPr id="1" name="Shape 63"/>
        <p:cNvGrpSpPr/>
        <p:nvPr/>
      </p:nvGrpSpPr>
      <p:grpSpPr>
        <a:xfrm>
          <a:off x="0" y="0"/>
          <a:ext cx="0" cy="0"/>
          <a:chOff x="0" y="0"/>
          <a:chExt cx="0" cy="0"/>
        </a:xfrm>
      </p:grpSpPr>
      <p:sp>
        <p:nvSpPr>
          <p:cNvPr id="64" name="Google Shape;64;p10"/>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guide id="3" pos="5306">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UMBERS">
  <p:cSld name="BIG_NUMBER_1_3">
    <p:spTree>
      <p:nvGrpSpPr>
        <p:cNvPr id="1" name="Shape 65"/>
        <p:cNvGrpSpPr/>
        <p:nvPr/>
      </p:nvGrpSpPr>
      <p:grpSpPr>
        <a:xfrm>
          <a:off x="0" y="0"/>
          <a:ext cx="0" cy="0"/>
          <a:chOff x="0" y="0"/>
          <a:chExt cx="0" cy="0"/>
        </a:xfrm>
      </p:grpSpPr>
      <p:sp>
        <p:nvSpPr>
          <p:cNvPr id="66" name="Google Shape;66;p11"/>
          <p:cNvSpPr txBox="1">
            <a:spLocks noGrp="1"/>
          </p:cNvSpPr>
          <p:nvPr>
            <p:ph type="title" hasCustomPrompt="1"/>
          </p:nvPr>
        </p:nvSpPr>
        <p:spPr>
          <a:xfrm>
            <a:off x="6395719" y="948932"/>
            <a:ext cx="1139100" cy="6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67" name="Google Shape;67;p11"/>
          <p:cNvSpPr txBox="1">
            <a:spLocks noGrp="1"/>
          </p:cNvSpPr>
          <p:nvPr>
            <p:ph type="ctrTitle" idx="2"/>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68" name="Google Shape;68;p11"/>
          <p:cNvSpPr txBox="1">
            <a:spLocks noGrp="1"/>
          </p:cNvSpPr>
          <p:nvPr>
            <p:ph type="ctrTitle" idx="3"/>
          </p:nvPr>
        </p:nvSpPr>
        <p:spPr>
          <a:xfrm>
            <a:off x="5756156" y="1414183"/>
            <a:ext cx="2418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69" name="Google Shape;69;p11"/>
          <p:cNvSpPr txBox="1">
            <a:spLocks noGrp="1"/>
          </p:cNvSpPr>
          <p:nvPr>
            <p:ph type="subTitle" idx="1"/>
          </p:nvPr>
        </p:nvSpPr>
        <p:spPr>
          <a:xfrm>
            <a:off x="5729500" y="1654592"/>
            <a:ext cx="24717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0" name="Google Shape;70;p11"/>
          <p:cNvSpPr txBox="1">
            <a:spLocks noGrp="1"/>
          </p:cNvSpPr>
          <p:nvPr>
            <p:ph type="title" idx="4" hasCustomPrompt="1"/>
          </p:nvPr>
        </p:nvSpPr>
        <p:spPr>
          <a:xfrm>
            <a:off x="6395719" y="3460603"/>
            <a:ext cx="1139100" cy="6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1" name="Google Shape;71;p11"/>
          <p:cNvSpPr txBox="1">
            <a:spLocks noGrp="1"/>
          </p:cNvSpPr>
          <p:nvPr>
            <p:ph type="ctrTitle" idx="5"/>
          </p:nvPr>
        </p:nvSpPr>
        <p:spPr>
          <a:xfrm>
            <a:off x="5756156" y="3925854"/>
            <a:ext cx="2418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72" name="Google Shape;72;p11"/>
          <p:cNvSpPr txBox="1">
            <a:spLocks noGrp="1"/>
          </p:cNvSpPr>
          <p:nvPr>
            <p:ph type="subTitle" idx="6"/>
          </p:nvPr>
        </p:nvSpPr>
        <p:spPr>
          <a:xfrm>
            <a:off x="5729500" y="4166263"/>
            <a:ext cx="24717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3" name="Google Shape;73;p11"/>
          <p:cNvSpPr txBox="1">
            <a:spLocks noGrp="1"/>
          </p:cNvSpPr>
          <p:nvPr>
            <p:ph type="title" idx="7" hasCustomPrompt="1"/>
          </p:nvPr>
        </p:nvSpPr>
        <p:spPr>
          <a:xfrm>
            <a:off x="6395719" y="2208324"/>
            <a:ext cx="1139100" cy="6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4" name="Google Shape;74;p11"/>
          <p:cNvSpPr txBox="1">
            <a:spLocks noGrp="1"/>
          </p:cNvSpPr>
          <p:nvPr>
            <p:ph type="ctrTitle" idx="8"/>
          </p:nvPr>
        </p:nvSpPr>
        <p:spPr>
          <a:xfrm>
            <a:off x="5756156" y="2673575"/>
            <a:ext cx="2418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75" name="Google Shape;75;p11"/>
          <p:cNvSpPr txBox="1">
            <a:spLocks noGrp="1"/>
          </p:cNvSpPr>
          <p:nvPr>
            <p:ph type="subTitle" idx="9"/>
          </p:nvPr>
        </p:nvSpPr>
        <p:spPr>
          <a:xfrm>
            <a:off x="5729500" y="2913984"/>
            <a:ext cx="24717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WO LISTS">
  <p:cSld name="BIG_NUMBER_1_1_1_1_1">
    <p:spTree>
      <p:nvGrpSpPr>
        <p:cNvPr id="1" name="Shape 76"/>
        <p:cNvGrpSpPr/>
        <p:nvPr/>
      </p:nvGrpSpPr>
      <p:grpSpPr>
        <a:xfrm>
          <a:off x="0" y="0"/>
          <a:ext cx="0" cy="0"/>
          <a:chOff x="0" y="0"/>
          <a:chExt cx="0" cy="0"/>
        </a:xfrm>
      </p:grpSpPr>
      <p:sp>
        <p:nvSpPr>
          <p:cNvPr id="77" name="Google Shape;77;p12"/>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78" name="Google Shape;78;p12"/>
          <p:cNvSpPr txBox="1">
            <a:spLocks noGrp="1"/>
          </p:cNvSpPr>
          <p:nvPr>
            <p:ph type="body" idx="1"/>
          </p:nvPr>
        </p:nvSpPr>
        <p:spPr>
          <a:xfrm>
            <a:off x="2588450" y="2038250"/>
            <a:ext cx="2777400" cy="2402100"/>
          </a:xfrm>
          <a:prstGeom prst="rect">
            <a:avLst/>
          </a:prstGeom>
        </p:spPr>
        <p:txBody>
          <a:bodyPr spcFirstLastPara="1" wrap="square" lIns="91425" tIns="91425" rIns="91425" bIns="91425" anchor="t" anchorCtr="0">
            <a:noAutofit/>
          </a:bodyPr>
          <a:lstStyle>
            <a:lvl1pPr marL="457200" lvl="0" indent="-292100" rtl="0">
              <a:lnSpc>
                <a:spcPct val="150000"/>
              </a:lnSpc>
              <a:spcBef>
                <a:spcPts val="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1pPr>
            <a:lvl2pPr marL="914400" lvl="1"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2pPr>
            <a:lvl3pPr marL="1371600" lvl="2"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3pPr>
            <a:lvl4pPr marL="1828800" lvl="3"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4pPr>
            <a:lvl5pPr marL="2286000" lvl="4"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5pPr>
            <a:lvl6pPr marL="2743200" lvl="5"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6pPr>
            <a:lvl7pPr marL="3200400" lvl="6"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7pPr>
            <a:lvl8pPr marL="3657600" lvl="7"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8pPr>
            <a:lvl9pPr marL="4114800" lvl="8" indent="-292100" rtl="0">
              <a:lnSpc>
                <a:spcPct val="150000"/>
              </a:lnSpc>
              <a:spcBef>
                <a:spcPts val="1600"/>
              </a:spcBef>
              <a:spcAft>
                <a:spcPts val="1600"/>
              </a:spcAft>
              <a:buClr>
                <a:schemeClr val="dk1"/>
              </a:buClr>
              <a:buSzPts val="1000"/>
              <a:buFont typeface="Oxygen Light"/>
              <a:buChar char="■"/>
              <a:defRPr sz="1000">
                <a:solidFill>
                  <a:schemeClr val="dk1"/>
                </a:solidFill>
                <a:latin typeface="Oxygen Light"/>
                <a:ea typeface="Oxygen Light"/>
                <a:cs typeface="Oxygen Light"/>
                <a:sym typeface="Oxygen Light"/>
              </a:defRPr>
            </a:lvl9pPr>
          </a:lstStyle>
          <a:p>
            <a:endParaRPr/>
          </a:p>
        </p:txBody>
      </p:sp>
      <p:sp>
        <p:nvSpPr>
          <p:cNvPr id="79" name="Google Shape;79;p12"/>
          <p:cNvSpPr txBox="1">
            <a:spLocks noGrp="1"/>
          </p:cNvSpPr>
          <p:nvPr>
            <p:ph type="body" idx="2"/>
          </p:nvPr>
        </p:nvSpPr>
        <p:spPr>
          <a:xfrm>
            <a:off x="5530745" y="2038250"/>
            <a:ext cx="2777400" cy="2402100"/>
          </a:xfrm>
          <a:prstGeom prst="rect">
            <a:avLst/>
          </a:prstGeom>
        </p:spPr>
        <p:txBody>
          <a:bodyPr spcFirstLastPara="1" wrap="square" lIns="91425" tIns="91425" rIns="91425" bIns="91425" anchor="t" anchorCtr="0">
            <a:noAutofit/>
          </a:bodyPr>
          <a:lstStyle>
            <a:lvl1pPr marL="457200" lvl="0" indent="-292100" rtl="0">
              <a:lnSpc>
                <a:spcPct val="150000"/>
              </a:lnSpc>
              <a:spcBef>
                <a:spcPts val="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1pPr>
            <a:lvl2pPr marL="914400" lvl="1"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2pPr>
            <a:lvl3pPr marL="1371600" lvl="2"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3pPr>
            <a:lvl4pPr marL="1828800" lvl="3"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4pPr>
            <a:lvl5pPr marL="2286000" lvl="4"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5pPr>
            <a:lvl6pPr marL="2743200" lvl="5"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6pPr>
            <a:lvl7pPr marL="3200400" lvl="6"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7pPr>
            <a:lvl8pPr marL="3657600" lvl="7"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8pPr>
            <a:lvl9pPr marL="4114800" lvl="8" indent="-292100" rtl="0">
              <a:lnSpc>
                <a:spcPct val="150000"/>
              </a:lnSpc>
              <a:spcBef>
                <a:spcPts val="1600"/>
              </a:spcBef>
              <a:spcAft>
                <a:spcPts val="1600"/>
              </a:spcAft>
              <a:buClr>
                <a:schemeClr val="dk1"/>
              </a:buClr>
              <a:buSzPts val="1000"/>
              <a:buFont typeface="Oxygen Light"/>
              <a:buChar char="■"/>
              <a:defRPr sz="1000">
                <a:solidFill>
                  <a:schemeClr val="dk1"/>
                </a:solidFill>
                <a:latin typeface="Oxygen Light"/>
                <a:ea typeface="Oxygen Light"/>
                <a:cs typeface="Oxygen Light"/>
                <a:sym typeface="Oxygen Light"/>
              </a:defRPr>
            </a:lvl9pPr>
          </a:lstStyle>
          <a:p>
            <a:endParaRPr/>
          </a:p>
        </p:txBody>
      </p:sp>
      <p:sp>
        <p:nvSpPr>
          <p:cNvPr id="80" name="Google Shape;80;p12"/>
          <p:cNvSpPr txBox="1">
            <a:spLocks noGrp="1"/>
          </p:cNvSpPr>
          <p:nvPr>
            <p:ph type="ctrTitle" idx="3"/>
          </p:nvPr>
        </p:nvSpPr>
        <p:spPr>
          <a:xfrm>
            <a:off x="2768006" y="1566400"/>
            <a:ext cx="2418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Abril Fatface"/>
              <a:buNone/>
              <a:defRPr sz="18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81" name="Google Shape;81;p12"/>
          <p:cNvSpPr txBox="1">
            <a:spLocks noGrp="1"/>
          </p:cNvSpPr>
          <p:nvPr>
            <p:ph type="ctrTitle" idx="4"/>
          </p:nvPr>
        </p:nvSpPr>
        <p:spPr>
          <a:xfrm>
            <a:off x="5710306" y="1566400"/>
            <a:ext cx="2418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Abril Fatface"/>
              <a:buNone/>
              <a:defRPr sz="18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guide id="3" pos="5306">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SIX COLUMNS">
  <p:cSld name="BIG_NUMBER_1_2_1_1_1">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84" name="Google Shape;84;p13"/>
          <p:cNvSpPr txBox="1">
            <a:spLocks noGrp="1"/>
          </p:cNvSpPr>
          <p:nvPr>
            <p:ph type="ctrTitle" idx="2"/>
          </p:nvPr>
        </p:nvSpPr>
        <p:spPr>
          <a:xfrm>
            <a:off x="4152132" y="1467588"/>
            <a:ext cx="17658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85" name="Google Shape;85;p13"/>
          <p:cNvSpPr txBox="1">
            <a:spLocks noGrp="1"/>
          </p:cNvSpPr>
          <p:nvPr>
            <p:ph type="subTitle" idx="1"/>
          </p:nvPr>
        </p:nvSpPr>
        <p:spPr>
          <a:xfrm>
            <a:off x="4113132" y="1751513"/>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6" name="Google Shape;86;p13"/>
          <p:cNvSpPr txBox="1">
            <a:spLocks noGrp="1"/>
          </p:cNvSpPr>
          <p:nvPr>
            <p:ph type="ctrTitle" idx="3"/>
          </p:nvPr>
        </p:nvSpPr>
        <p:spPr>
          <a:xfrm>
            <a:off x="4152132" y="2534388"/>
            <a:ext cx="17658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87" name="Google Shape;87;p13"/>
          <p:cNvSpPr txBox="1">
            <a:spLocks noGrp="1"/>
          </p:cNvSpPr>
          <p:nvPr>
            <p:ph type="subTitle" idx="4"/>
          </p:nvPr>
        </p:nvSpPr>
        <p:spPr>
          <a:xfrm>
            <a:off x="4113132" y="2818313"/>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8" name="Google Shape;88;p13"/>
          <p:cNvSpPr txBox="1">
            <a:spLocks noGrp="1"/>
          </p:cNvSpPr>
          <p:nvPr>
            <p:ph type="ctrTitle" idx="5"/>
          </p:nvPr>
        </p:nvSpPr>
        <p:spPr>
          <a:xfrm>
            <a:off x="6274078" y="1467588"/>
            <a:ext cx="17658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89" name="Google Shape;89;p13"/>
          <p:cNvSpPr txBox="1">
            <a:spLocks noGrp="1"/>
          </p:cNvSpPr>
          <p:nvPr>
            <p:ph type="subTitle" idx="6"/>
          </p:nvPr>
        </p:nvSpPr>
        <p:spPr>
          <a:xfrm>
            <a:off x="6274078" y="1751513"/>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0" name="Google Shape;90;p13"/>
          <p:cNvSpPr txBox="1">
            <a:spLocks noGrp="1"/>
          </p:cNvSpPr>
          <p:nvPr>
            <p:ph type="ctrTitle" idx="7"/>
          </p:nvPr>
        </p:nvSpPr>
        <p:spPr>
          <a:xfrm>
            <a:off x="6274078" y="2534388"/>
            <a:ext cx="17658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91" name="Google Shape;91;p13"/>
          <p:cNvSpPr txBox="1">
            <a:spLocks noGrp="1"/>
          </p:cNvSpPr>
          <p:nvPr>
            <p:ph type="subTitle" idx="8"/>
          </p:nvPr>
        </p:nvSpPr>
        <p:spPr>
          <a:xfrm>
            <a:off x="6274078" y="2818313"/>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2" name="Google Shape;92;p13"/>
          <p:cNvSpPr txBox="1">
            <a:spLocks noGrp="1"/>
          </p:cNvSpPr>
          <p:nvPr>
            <p:ph type="ctrTitle" idx="9"/>
          </p:nvPr>
        </p:nvSpPr>
        <p:spPr>
          <a:xfrm>
            <a:off x="4152132" y="3601188"/>
            <a:ext cx="17658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93" name="Google Shape;93;p13"/>
          <p:cNvSpPr txBox="1">
            <a:spLocks noGrp="1"/>
          </p:cNvSpPr>
          <p:nvPr>
            <p:ph type="subTitle" idx="13"/>
          </p:nvPr>
        </p:nvSpPr>
        <p:spPr>
          <a:xfrm>
            <a:off x="4113132" y="3885113"/>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4" name="Google Shape;94;p13"/>
          <p:cNvSpPr txBox="1">
            <a:spLocks noGrp="1"/>
          </p:cNvSpPr>
          <p:nvPr>
            <p:ph type="ctrTitle" idx="14"/>
          </p:nvPr>
        </p:nvSpPr>
        <p:spPr>
          <a:xfrm>
            <a:off x="6274078" y="3601188"/>
            <a:ext cx="17658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95" name="Google Shape;95;p13"/>
          <p:cNvSpPr txBox="1">
            <a:spLocks noGrp="1"/>
          </p:cNvSpPr>
          <p:nvPr>
            <p:ph type="subTitle" idx="15"/>
          </p:nvPr>
        </p:nvSpPr>
        <p:spPr>
          <a:xfrm>
            <a:off x="6274078" y="3885113"/>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2800"/>
              <a:buFont typeface="Abril Fatface"/>
              <a:buNone/>
              <a:defRPr sz="2800">
                <a:solidFill>
                  <a:schemeClr val="accent1"/>
                </a:solidFill>
                <a:latin typeface="Abril Fatface"/>
                <a:ea typeface="Abril Fatface"/>
                <a:cs typeface="Abril Fatface"/>
                <a:sym typeface="Abril Fatfac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xygen Light"/>
              <a:buChar char="●"/>
              <a:defRPr sz="1800">
                <a:solidFill>
                  <a:schemeClr val="dk1"/>
                </a:solidFill>
                <a:latin typeface="Oxygen Light"/>
                <a:ea typeface="Oxygen Light"/>
                <a:cs typeface="Oxygen Light"/>
                <a:sym typeface="Oxygen Light"/>
              </a:defRPr>
            </a:lvl1pPr>
            <a:lvl2pPr marL="914400" lvl="1" indent="-3175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2pPr>
            <a:lvl3pPr marL="1371600" lvl="2" indent="-3175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3pPr>
            <a:lvl4pPr marL="1828800" lvl="3" indent="-3175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4pPr>
            <a:lvl5pPr marL="2286000" lvl="4" indent="-3175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5pPr>
            <a:lvl6pPr marL="2743200" lvl="5" indent="-3175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6pPr>
            <a:lvl7pPr marL="3200400" lvl="6" indent="-3175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7pPr>
            <a:lvl8pPr marL="3657600" lvl="7" indent="-3175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8pPr>
            <a:lvl9pPr marL="4114800" lvl="8" indent="-317500">
              <a:lnSpc>
                <a:spcPct val="115000"/>
              </a:lnSpc>
              <a:spcBef>
                <a:spcPts val="1600"/>
              </a:spcBef>
              <a:spcAft>
                <a:spcPts val="1600"/>
              </a:spcAft>
              <a:buClr>
                <a:schemeClr val="dk1"/>
              </a:buClr>
              <a:buSzPts val="1400"/>
              <a:buFont typeface="Oxygen Light"/>
              <a:buChar char="■"/>
              <a:defRPr>
                <a:solidFill>
                  <a:schemeClr val="dk1"/>
                </a:solidFill>
                <a:latin typeface="Oxygen Light"/>
                <a:ea typeface="Oxygen Light"/>
                <a:cs typeface="Oxygen Light"/>
                <a:sym typeface="Oxygen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6" r:id="rId6"/>
    <p:sldLayoutId id="2147483657" r:id="rId7"/>
    <p:sldLayoutId id="2147483658" r:id="rId8"/>
    <p:sldLayoutId id="2147483659" r:id="rId9"/>
    <p:sldLayoutId id="2147483665" r:id="rId10"/>
    <p:sldLayoutId id="2147483666"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microsoft.com/office/2007/relationships/hdphoto" Target="../media/hdphoto4.wdp"/></Relationships>
</file>

<file path=ppt/slides/_rels/slide13.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microsoft.com/office/2007/relationships/hdphoto" Target="../media/hdphoto6.wdp"/><Relationship Id="rId5" Type="http://schemas.openxmlformats.org/officeDocument/2006/relationships/image" Target="../media/image39.png"/><Relationship Id="rId4" Type="http://schemas.microsoft.com/office/2007/relationships/hdphoto" Target="../media/hdphoto5.wdp"/></Relationships>
</file>

<file path=ppt/slides/_rels/slide14.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microsoft.com/office/2007/relationships/hdphoto" Target="../media/hdphoto9.wdp"/><Relationship Id="rId5" Type="http://schemas.openxmlformats.org/officeDocument/2006/relationships/image" Target="../media/image42.png"/><Relationship Id="rId10" Type="http://schemas.microsoft.com/office/2007/relationships/hdphoto" Target="../media/hdphoto11.wdp"/><Relationship Id="rId4" Type="http://schemas.microsoft.com/office/2007/relationships/hdphoto" Target="../media/hdphoto8.wdp"/><Relationship Id="rId9"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51.png"/><Relationship Id="rId4" Type="http://schemas.microsoft.com/office/2007/relationships/hdphoto" Target="../media/hdphoto12.wdp"/></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microsoft.com/office/2007/relationships/hdphoto" Target="../media/hdphoto13.wdp"/><Relationship Id="rId5" Type="http://schemas.openxmlformats.org/officeDocument/2006/relationships/image" Target="../media/image54.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microsoft.com/office/2007/relationships/hdphoto" Target="../media/hdphoto3.wdp"/><Relationship Id="rId5" Type="http://schemas.openxmlformats.org/officeDocument/2006/relationships/image" Target="../media/image30.pn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3"/>
          <p:cNvSpPr txBox="1">
            <a:spLocks noGrp="1"/>
          </p:cNvSpPr>
          <p:nvPr>
            <p:ph type="ctrTitle"/>
          </p:nvPr>
        </p:nvSpPr>
        <p:spPr>
          <a:xfrm>
            <a:off x="1372052" y="1201775"/>
            <a:ext cx="63999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A1C448"/>
                </a:solidFill>
              </a:rPr>
              <a:t>FOOD FOR</a:t>
            </a:r>
            <a:r>
              <a:rPr lang="en" dirty="0"/>
              <a:t> THOUGHT</a:t>
            </a:r>
            <a:endParaRPr dirty="0"/>
          </a:p>
        </p:txBody>
      </p:sp>
      <p:sp>
        <p:nvSpPr>
          <p:cNvPr id="137" name="Google Shape;137;p23"/>
          <p:cNvSpPr txBox="1">
            <a:spLocks noGrp="1"/>
          </p:cNvSpPr>
          <p:nvPr>
            <p:ph type="subTitle" idx="1"/>
          </p:nvPr>
        </p:nvSpPr>
        <p:spPr>
          <a:xfrm>
            <a:off x="1730850" y="3181925"/>
            <a:ext cx="56823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Priya M, </a:t>
            </a:r>
            <a:r>
              <a:rPr lang="en" dirty="0" err="1"/>
              <a:t>Kasy</a:t>
            </a:r>
            <a:r>
              <a:rPr lang="en" dirty="0"/>
              <a:t> T, Esther K , </a:t>
            </a:r>
            <a:r>
              <a:rPr lang="en" dirty="0" err="1"/>
              <a:t>Susmitha</a:t>
            </a:r>
            <a:r>
              <a:rPr lang="en" dirty="0"/>
              <a:t> V, Yash P</a:t>
            </a:r>
            <a:endParaRPr dirty="0"/>
          </a:p>
        </p:txBody>
      </p:sp>
      <p:pic>
        <p:nvPicPr>
          <p:cNvPr id="138" name="Google Shape;138;p23"/>
          <p:cNvPicPr preferRelativeResize="0"/>
          <p:nvPr/>
        </p:nvPicPr>
        <p:blipFill>
          <a:blip r:embed="rId3">
            <a:alphaModFix/>
          </a:blip>
          <a:stretch>
            <a:fillRect/>
          </a:stretch>
        </p:blipFill>
        <p:spPr>
          <a:xfrm>
            <a:off x="7221575" y="0"/>
            <a:ext cx="1998375" cy="3157801"/>
          </a:xfrm>
          <a:prstGeom prst="rect">
            <a:avLst/>
          </a:prstGeom>
          <a:noFill/>
          <a:ln>
            <a:noFill/>
          </a:ln>
        </p:spPr>
      </p:pic>
      <p:pic>
        <p:nvPicPr>
          <p:cNvPr id="139" name="Google Shape;139;p23"/>
          <p:cNvPicPr preferRelativeResize="0"/>
          <p:nvPr/>
        </p:nvPicPr>
        <p:blipFill>
          <a:blip r:embed="rId4">
            <a:alphaModFix/>
          </a:blip>
          <a:stretch>
            <a:fillRect/>
          </a:stretch>
        </p:blipFill>
        <p:spPr>
          <a:xfrm>
            <a:off x="8179745" y="2643400"/>
            <a:ext cx="1109925" cy="1260051"/>
          </a:xfrm>
          <a:prstGeom prst="rect">
            <a:avLst/>
          </a:prstGeom>
          <a:noFill/>
          <a:ln>
            <a:noFill/>
          </a:ln>
        </p:spPr>
      </p:pic>
      <p:pic>
        <p:nvPicPr>
          <p:cNvPr id="140" name="Google Shape;140;p23"/>
          <p:cNvPicPr preferRelativeResize="0"/>
          <p:nvPr/>
        </p:nvPicPr>
        <p:blipFill>
          <a:blip r:embed="rId5">
            <a:alphaModFix/>
          </a:blip>
          <a:stretch>
            <a:fillRect/>
          </a:stretch>
        </p:blipFill>
        <p:spPr>
          <a:xfrm>
            <a:off x="2420452" y="3981975"/>
            <a:ext cx="1109925" cy="1206054"/>
          </a:xfrm>
          <a:prstGeom prst="rect">
            <a:avLst/>
          </a:prstGeom>
          <a:noFill/>
          <a:ln>
            <a:noFill/>
          </a:ln>
        </p:spPr>
      </p:pic>
      <p:pic>
        <p:nvPicPr>
          <p:cNvPr id="141" name="Google Shape;141;p23"/>
          <p:cNvPicPr preferRelativeResize="0"/>
          <p:nvPr/>
        </p:nvPicPr>
        <p:blipFill>
          <a:blip r:embed="rId6">
            <a:alphaModFix/>
          </a:blip>
          <a:stretch>
            <a:fillRect/>
          </a:stretch>
        </p:blipFill>
        <p:spPr>
          <a:xfrm rot="-10655035">
            <a:off x="7066130" y="-826565"/>
            <a:ext cx="2500839" cy="2471897"/>
          </a:xfrm>
          <a:prstGeom prst="rect">
            <a:avLst/>
          </a:prstGeom>
          <a:noFill/>
          <a:ln>
            <a:noFill/>
          </a:ln>
        </p:spPr>
      </p:pic>
      <p:pic>
        <p:nvPicPr>
          <p:cNvPr id="142" name="Google Shape;142;p23"/>
          <p:cNvPicPr preferRelativeResize="0"/>
          <p:nvPr/>
        </p:nvPicPr>
        <p:blipFill>
          <a:blip r:embed="rId7">
            <a:alphaModFix/>
          </a:blip>
          <a:stretch>
            <a:fillRect/>
          </a:stretch>
        </p:blipFill>
        <p:spPr>
          <a:xfrm rot="2369999">
            <a:off x="515588" y="4212270"/>
            <a:ext cx="977225" cy="991905"/>
          </a:xfrm>
          <a:prstGeom prst="rect">
            <a:avLst/>
          </a:prstGeom>
          <a:noFill/>
          <a:ln>
            <a:noFill/>
          </a:ln>
        </p:spPr>
      </p:pic>
      <p:pic>
        <p:nvPicPr>
          <p:cNvPr id="143" name="Google Shape;143;p23"/>
          <p:cNvPicPr preferRelativeResize="0"/>
          <p:nvPr/>
        </p:nvPicPr>
        <p:blipFill>
          <a:blip r:embed="rId8">
            <a:alphaModFix/>
          </a:blip>
          <a:stretch>
            <a:fillRect/>
          </a:stretch>
        </p:blipFill>
        <p:spPr>
          <a:xfrm>
            <a:off x="6800951" y="-116462"/>
            <a:ext cx="1165324" cy="1051699"/>
          </a:xfrm>
          <a:prstGeom prst="rect">
            <a:avLst/>
          </a:prstGeom>
          <a:noFill/>
          <a:ln>
            <a:noFill/>
          </a:ln>
        </p:spPr>
      </p:pic>
      <p:pic>
        <p:nvPicPr>
          <p:cNvPr id="144" name="Google Shape;144;p23"/>
          <p:cNvPicPr preferRelativeResize="0"/>
          <p:nvPr/>
        </p:nvPicPr>
        <p:blipFill>
          <a:blip r:embed="rId9">
            <a:alphaModFix/>
          </a:blip>
          <a:stretch>
            <a:fillRect/>
          </a:stretch>
        </p:blipFill>
        <p:spPr>
          <a:xfrm rot="2221433">
            <a:off x="-29871" y="1948361"/>
            <a:ext cx="1649503" cy="3463424"/>
          </a:xfrm>
          <a:prstGeom prst="rect">
            <a:avLst/>
          </a:prstGeom>
          <a:noFill/>
          <a:ln>
            <a:noFill/>
          </a:ln>
        </p:spPr>
      </p:pic>
      <p:pic>
        <p:nvPicPr>
          <p:cNvPr id="145" name="Google Shape;145;p23"/>
          <p:cNvPicPr preferRelativeResize="0"/>
          <p:nvPr/>
        </p:nvPicPr>
        <p:blipFill>
          <a:blip r:embed="rId10">
            <a:alphaModFix/>
          </a:blip>
          <a:stretch>
            <a:fillRect/>
          </a:stretch>
        </p:blipFill>
        <p:spPr>
          <a:xfrm>
            <a:off x="1183023" y="3954975"/>
            <a:ext cx="1374378" cy="1260050"/>
          </a:xfrm>
          <a:prstGeom prst="rect">
            <a:avLst/>
          </a:prstGeom>
          <a:noFill/>
          <a:ln>
            <a:noFill/>
          </a:ln>
        </p:spPr>
      </p:pic>
      <p:pic>
        <p:nvPicPr>
          <p:cNvPr id="146" name="Google Shape;146;p23"/>
          <p:cNvPicPr preferRelativeResize="0"/>
          <p:nvPr/>
        </p:nvPicPr>
        <p:blipFill>
          <a:blip r:embed="rId11">
            <a:alphaModFix/>
          </a:blip>
          <a:stretch>
            <a:fillRect/>
          </a:stretch>
        </p:blipFill>
        <p:spPr>
          <a:xfrm>
            <a:off x="-120523" y="1435815"/>
            <a:ext cx="1109925" cy="132356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txBox="1">
            <a:spLocks noGrp="1"/>
          </p:cNvSpPr>
          <p:nvPr>
            <p:ph type="ctrTitle"/>
          </p:nvPr>
        </p:nvSpPr>
        <p:spPr>
          <a:xfrm>
            <a:off x="1870200" y="2127525"/>
            <a:ext cx="5403600" cy="25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MAKING CHOICES</a:t>
            </a:r>
            <a:endParaRPr dirty="0"/>
          </a:p>
        </p:txBody>
      </p:sp>
      <p:sp>
        <p:nvSpPr>
          <p:cNvPr id="190" name="Google Shape;190;p26"/>
          <p:cNvSpPr txBox="1">
            <a:spLocks noGrp="1"/>
          </p:cNvSpPr>
          <p:nvPr>
            <p:ph type="subTitle" idx="1"/>
          </p:nvPr>
        </p:nvSpPr>
        <p:spPr>
          <a:xfrm>
            <a:off x="3013650" y="2454225"/>
            <a:ext cx="3116700" cy="1506300"/>
          </a:xfrm>
          <a:prstGeom prst="rect">
            <a:avLst/>
          </a:prstGeom>
        </p:spPr>
        <p:txBody>
          <a:bodyPr spcFirstLastPara="1" wrap="square" lIns="91425" tIns="91425" rIns="91425" bIns="91425" anchor="t" anchorCtr="0">
            <a:noAutofit/>
          </a:bodyPr>
          <a:lstStyle/>
          <a:p>
            <a:pPr marL="0" lvl="0" indent="0"/>
            <a:r>
              <a:rPr lang="en-US" sz="1000" dirty="0"/>
              <a:t>Figuring out the foods &amp; recipes that work for you</a:t>
            </a:r>
          </a:p>
          <a:p>
            <a:pPr marL="0" lvl="0" indent="0" algn="ctr" rtl="0">
              <a:spcBef>
                <a:spcPts val="0"/>
              </a:spcBef>
              <a:spcAft>
                <a:spcPts val="0"/>
              </a:spcAft>
              <a:buNone/>
            </a:pPr>
            <a:endParaRPr dirty="0"/>
          </a:p>
        </p:txBody>
      </p:sp>
      <p:pic>
        <p:nvPicPr>
          <p:cNvPr id="191" name="Google Shape;191;p26"/>
          <p:cNvPicPr preferRelativeResize="0"/>
          <p:nvPr/>
        </p:nvPicPr>
        <p:blipFill>
          <a:blip r:embed="rId3">
            <a:alphaModFix/>
          </a:blip>
          <a:stretch>
            <a:fillRect/>
          </a:stretch>
        </p:blipFill>
        <p:spPr>
          <a:xfrm>
            <a:off x="5822399" y="3709754"/>
            <a:ext cx="1670011" cy="1768350"/>
          </a:xfrm>
          <a:prstGeom prst="rect">
            <a:avLst/>
          </a:prstGeom>
          <a:noFill/>
          <a:ln>
            <a:noFill/>
          </a:ln>
        </p:spPr>
      </p:pic>
      <p:sp>
        <p:nvSpPr>
          <p:cNvPr id="192" name="Google Shape;192;p26"/>
          <p:cNvSpPr txBox="1">
            <a:spLocks noGrp="1"/>
          </p:cNvSpPr>
          <p:nvPr>
            <p:ph type="title" idx="2"/>
          </p:nvPr>
        </p:nvSpPr>
        <p:spPr>
          <a:xfrm>
            <a:off x="3897150" y="1361375"/>
            <a:ext cx="13497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pic>
        <p:nvPicPr>
          <p:cNvPr id="193" name="Google Shape;193;p26"/>
          <p:cNvPicPr preferRelativeResize="0"/>
          <p:nvPr/>
        </p:nvPicPr>
        <p:blipFill>
          <a:blip r:embed="rId4">
            <a:alphaModFix/>
          </a:blip>
          <a:stretch>
            <a:fillRect/>
          </a:stretch>
        </p:blipFill>
        <p:spPr>
          <a:xfrm>
            <a:off x="7064484" y="3166276"/>
            <a:ext cx="2225666" cy="2625849"/>
          </a:xfrm>
          <a:prstGeom prst="rect">
            <a:avLst/>
          </a:prstGeom>
          <a:noFill/>
          <a:ln>
            <a:noFill/>
          </a:ln>
        </p:spPr>
      </p:pic>
      <p:pic>
        <p:nvPicPr>
          <p:cNvPr id="194" name="Google Shape;194;p26"/>
          <p:cNvPicPr preferRelativeResize="0"/>
          <p:nvPr/>
        </p:nvPicPr>
        <p:blipFill>
          <a:blip r:embed="rId5">
            <a:alphaModFix/>
          </a:blip>
          <a:stretch>
            <a:fillRect/>
          </a:stretch>
        </p:blipFill>
        <p:spPr>
          <a:xfrm>
            <a:off x="2444947" y="3275076"/>
            <a:ext cx="2762071" cy="2786977"/>
          </a:xfrm>
          <a:prstGeom prst="rect">
            <a:avLst/>
          </a:prstGeom>
          <a:noFill/>
          <a:ln>
            <a:noFill/>
          </a:ln>
        </p:spPr>
      </p:pic>
      <p:pic>
        <p:nvPicPr>
          <p:cNvPr id="195" name="Google Shape;195;p26"/>
          <p:cNvPicPr preferRelativeResize="0"/>
          <p:nvPr/>
        </p:nvPicPr>
        <p:blipFill>
          <a:blip r:embed="rId6">
            <a:alphaModFix/>
          </a:blip>
          <a:stretch>
            <a:fillRect/>
          </a:stretch>
        </p:blipFill>
        <p:spPr>
          <a:xfrm>
            <a:off x="1829677" y="3564767"/>
            <a:ext cx="1731910" cy="2097667"/>
          </a:xfrm>
          <a:prstGeom prst="rect">
            <a:avLst/>
          </a:prstGeom>
          <a:noFill/>
          <a:ln>
            <a:noFill/>
          </a:ln>
        </p:spPr>
      </p:pic>
      <p:pic>
        <p:nvPicPr>
          <p:cNvPr id="196" name="Google Shape;196;p26"/>
          <p:cNvPicPr preferRelativeResize="0"/>
          <p:nvPr/>
        </p:nvPicPr>
        <p:blipFill>
          <a:blip r:embed="rId7">
            <a:alphaModFix/>
          </a:blip>
          <a:stretch>
            <a:fillRect/>
          </a:stretch>
        </p:blipFill>
        <p:spPr>
          <a:xfrm>
            <a:off x="-503175" y="3768265"/>
            <a:ext cx="1582008" cy="1690668"/>
          </a:xfrm>
          <a:prstGeom prst="rect">
            <a:avLst/>
          </a:prstGeom>
          <a:noFill/>
          <a:ln>
            <a:noFill/>
          </a:ln>
        </p:spPr>
      </p:pic>
      <p:pic>
        <p:nvPicPr>
          <p:cNvPr id="197" name="Google Shape;197;p26"/>
          <p:cNvPicPr preferRelativeResize="0"/>
          <p:nvPr/>
        </p:nvPicPr>
        <p:blipFill>
          <a:blip r:embed="rId8">
            <a:alphaModFix/>
          </a:blip>
          <a:stretch>
            <a:fillRect/>
          </a:stretch>
        </p:blipFill>
        <p:spPr>
          <a:xfrm>
            <a:off x="847773" y="3709750"/>
            <a:ext cx="1299312" cy="2003005"/>
          </a:xfrm>
          <a:prstGeom prst="rect">
            <a:avLst/>
          </a:prstGeom>
          <a:noFill/>
          <a:ln>
            <a:noFill/>
          </a:ln>
        </p:spPr>
      </p:pic>
      <p:pic>
        <p:nvPicPr>
          <p:cNvPr id="198" name="Google Shape;198;p26"/>
          <p:cNvPicPr preferRelativeResize="0"/>
          <p:nvPr/>
        </p:nvPicPr>
        <p:blipFill>
          <a:blip r:embed="rId9">
            <a:alphaModFix/>
          </a:blip>
          <a:stretch>
            <a:fillRect/>
          </a:stretch>
        </p:blipFill>
        <p:spPr>
          <a:xfrm>
            <a:off x="4753813" y="3662024"/>
            <a:ext cx="1162152" cy="1863781"/>
          </a:xfrm>
          <a:prstGeom prst="rect">
            <a:avLst/>
          </a:prstGeom>
          <a:noFill/>
          <a:ln>
            <a:noFill/>
          </a:ln>
        </p:spPr>
      </p:pic>
    </p:spTree>
    <p:extLst>
      <p:ext uri="{BB962C8B-B14F-4D97-AF65-F5344CB8AC3E}">
        <p14:creationId xmlns:p14="http://schemas.microsoft.com/office/powerpoint/2010/main" val="203156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38"/>
          <p:cNvSpPr/>
          <p:nvPr/>
        </p:nvSpPr>
        <p:spPr>
          <a:xfrm>
            <a:off x="935163" y="3494483"/>
            <a:ext cx="3855300" cy="9681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52" name="Google Shape;852;p38"/>
          <p:cNvSpPr/>
          <p:nvPr/>
        </p:nvSpPr>
        <p:spPr>
          <a:xfrm>
            <a:off x="4685600" y="1288983"/>
            <a:ext cx="3855300" cy="9681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53" name="Google Shape;853;p38"/>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CHOICES</a:t>
            </a:r>
            <a:endParaRPr dirty="0"/>
          </a:p>
        </p:txBody>
      </p:sp>
      <p:sp>
        <p:nvSpPr>
          <p:cNvPr id="854" name="Google Shape;854;p38"/>
          <p:cNvSpPr txBox="1">
            <a:spLocks noGrp="1"/>
          </p:cNvSpPr>
          <p:nvPr>
            <p:ph type="ctrTitle" idx="4294967295"/>
          </p:nvPr>
        </p:nvSpPr>
        <p:spPr>
          <a:xfrm>
            <a:off x="2919803" y="2686816"/>
            <a:ext cx="1765800" cy="606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dirty="0"/>
              <a:t>GOING OUT</a:t>
            </a:r>
            <a:endParaRPr sz="1400" dirty="0"/>
          </a:p>
        </p:txBody>
      </p:sp>
      <p:sp>
        <p:nvSpPr>
          <p:cNvPr id="855" name="Google Shape;855;p38"/>
          <p:cNvSpPr txBox="1">
            <a:spLocks noGrp="1"/>
          </p:cNvSpPr>
          <p:nvPr>
            <p:ph type="subTitle" idx="4294967295"/>
          </p:nvPr>
        </p:nvSpPr>
        <p:spPr>
          <a:xfrm>
            <a:off x="4749125" y="2540175"/>
            <a:ext cx="1837800" cy="792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000" dirty="0"/>
              <a:t>Fast food, restaurants, take out, instant foods, etc. </a:t>
            </a:r>
            <a:endParaRPr sz="1000" dirty="0"/>
          </a:p>
        </p:txBody>
      </p:sp>
      <p:sp>
        <p:nvSpPr>
          <p:cNvPr id="856" name="Google Shape;856;p38"/>
          <p:cNvSpPr txBox="1">
            <a:spLocks noGrp="1"/>
          </p:cNvSpPr>
          <p:nvPr>
            <p:ph type="ctrTitle" idx="4294967295"/>
          </p:nvPr>
        </p:nvSpPr>
        <p:spPr>
          <a:xfrm>
            <a:off x="996145" y="3753616"/>
            <a:ext cx="1765800" cy="606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dirty="0"/>
              <a:t>“HEALTH”</a:t>
            </a:r>
            <a:endParaRPr sz="1400" dirty="0"/>
          </a:p>
        </p:txBody>
      </p:sp>
      <p:sp>
        <p:nvSpPr>
          <p:cNvPr id="857" name="Google Shape;857;p38"/>
          <p:cNvSpPr/>
          <p:nvPr/>
        </p:nvSpPr>
        <p:spPr>
          <a:xfrm>
            <a:off x="2466900" y="2479100"/>
            <a:ext cx="821700" cy="8217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8"/>
          <p:cNvSpPr/>
          <p:nvPr/>
        </p:nvSpPr>
        <p:spPr>
          <a:xfrm>
            <a:off x="2823031" y="2391733"/>
            <a:ext cx="3855300" cy="9681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59" name="Google Shape;859;p38"/>
          <p:cNvSpPr txBox="1">
            <a:spLocks noGrp="1"/>
          </p:cNvSpPr>
          <p:nvPr>
            <p:ph type="subTitle" idx="4294967295"/>
          </p:nvPr>
        </p:nvSpPr>
        <p:spPr>
          <a:xfrm>
            <a:off x="2823026" y="3625633"/>
            <a:ext cx="1837800" cy="792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000" dirty="0"/>
              <a:t>This can be very individual to your health goals or requirements</a:t>
            </a:r>
            <a:endParaRPr sz="1000" dirty="0"/>
          </a:p>
        </p:txBody>
      </p:sp>
      <p:sp>
        <p:nvSpPr>
          <p:cNvPr id="860" name="Google Shape;860;p38"/>
          <p:cNvSpPr/>
          <p:nvPr/>
        </p:nvSpPr>
        <p:spPr>
          <a:xfrm>
            <a:off x="615225" y="3538225"/>
            <a:ext cx="821700" cy="8217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8"/>
          <p:cNvSpPr txBox="1">
            <a:spLocks noGrp="1"/>
          </p:cNvSpPr>
          <p:nvPr>
            <p:ph type="ctrTitle" idx="4294967295"/>
          </p:nvPr>
        </p:nvSpPr>
        <p:spPr>
          <a:xfrm>
            <a:off x="4748603" y="1620015"/>
            <a:ext cx="1765800" cy="606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dirty="0"/>
              <a:t>EATING IN</a:t>
            </a:r>
            <a:endParaRPr sz="1400" dirty="0"/>
          </a:p>
        </p:txBody>
      </p:sp>
      <p:sp>
        <p:nvSpPr>
          <p:cNvPr id="862" name="Google Shape;862;p38"/>
          <p:cNvSpPr/>
          <p:nvPr/>
        </p:nvSpPr>
        <p:spPr>
          <a:xfrm>
            <a:off x="4298000" y="1402438"/>
            <a:ext cx="821700" cy="8217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8"/>
          <p:cNvSpPr txBox="1">
            <a:spLocks noGrp="1"/>
          </p:cNvSpPr>
          <p:nvPr>
            <p:ph type="subTitle" idx="4294967295"/>
          </p:nvPr>
        </p:nvSpPr>
        <p:spPr>
          <a:xfrm>
            <a:off x="6586925" y="1453652"/>
            <a:ext cx="1837800" cy="505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000" dirty="0"/>
              <a:t>Choosing to cook a meal at home </a:t>
            </a:r>
            <a:endParaRPr sz="1000" dirty="0"/>
          </a:p>
        </p:txBody>
      </p:sp>
      <p:cxnSp>
        <p:nvCxnSpPr>
          <p:cNvPr id="864" name="Google Shape;864;p38"/>
          <p:cNvCxnSpPr/>
          <p:nvPr/>
        </p:nvCxnSpPr>
        <p:spPr>
          <a:xfrm>
            <a:off x="2221753" y="695425"/>
            <a:ext cx="6958200" cy="0"/>
          </a:xfrm>
          <a:prstGeom prst="straightConnector1">
            <a:avLst/>
          </a:prstGeom>
          <a:noFill/>
          <a:ln w="76200" cap="flat" cmpd="sng">
            <a:solidFill>
              <a:schemeClr val="accent1"/>
            </a:solidFill>
            <a:prstDash val="solid"/>
            <a:round/>
            <a:headEnd type="none" w="med" len="med"/>
            <a:tailEnd type="none" w="med" len="med"/>
          </a:ln>
        </p:spPr>
      </p:cxnSp>
      <p:pic>
        <p:nvPicPr>
          <p:cNvPr id="865" name="Google Shape;865;p38"/>
          <p:cNvPicPr preferRelativeResize="0"/>
          <p:nvPr/>
        </p:nvPicPr>
        <p:blipFill>
          <a:blip r:embed="rId3">
            <a:alphaModFix/>
          </a:blip>
          <a:stretch>
            <a:fillRect/>
          </a:stretch>
        </p:blipFill>
        <p:spPr>
          <a:xfrm rot="449452">
            <a:off x="855598" y="3335821"/>
            <a:ext cx="712780" cy="882710"/>
          </a:xfrm>
          <a:prstGeom prst="rect">
            <a:avLst/>
          </a:prstGeom>
          <a:noFill/>
          <a:ln>
            <a:noFill/>
          </a:ln>
        </p:spPr>
      </p:pic>
      <p:pic>
        <p:nvPicPr>
          <p:cNvPr id="866" name="Google Shape;866;p38"/>
          <p:cNvPicPr preferRelativeResize="0"/>
          <p:nvPr/>
        </p:nvPicPr>
        <p:blipFill>
          <a:blip r:embed="rId4">
            <a:alphaModFix/>
          </a:blip>
          <a:stretch>
            <a:fillRect/>
          </a:stretch>
        </p:blipFill>
        <p:spPr>
          <a:xfrm rot="-695041">
            <a:off x="2606461" y="2163900"/>
            <a:ext cx="725679" cy="968101"/>
          </a:xfrm>
          <a:prstGeom prst="rect">
            <a:avLst/>
          </a:prstGeom>
          <a:noFill/>
          <a:ln>
            <a:noFill/>
          </a:ln>
        </p:spPr>
      </p:pic>
      <p:pic>
        <p:nvPicPr>
          <p:cNvPr id="867" name="Google Shape;867;p38"/>
          <p:cNvPicPr preferRelativeResize="0"/>
          <p:nvPr/>
        </p:nvPicPr>
        <p:blipFill>
          <a:blip r:embed="rId5">
            <a:alphaModFix/>
          </a:blip>
          <a:stretch>
            <a:fillRect/>
          </a:stretch>
        </p:blipFill>
        <p:spPr>
          <a:xfrm>
            <a:off x="4126596" y="1207913"/>
            <a:ext cx="1383505" cy="112006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34"/>
          <p:cNvSpPr/>
          <p:nvPr/>
        </p:nvSpPr>
        <p:spPr>
          <a:xfrm>
            <a:off x="910570" y="1281021"/>
            <a:ext cx="7393500" cy="3413400"/>
          </a:xfrm>
          <a:prstGeom prst="rect">
            <a:avLst/>
          </a:prstGeom>
          <a:noFill/>
          <a:ln w="19050" cap="flat" cmpd="sng">
            <a:solidFill>
              <a:srgbClr val="A1C44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4"/>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WELCOME TO MICKEY D’S</a:t>
            </a:r>
            <a:endParaRPr dirty="0"/>
          </a:p>
        </p:txBody>
      </p:sp>
      <p:sp>
        <p:nvSpPr>
          <p:cNvPr id="704" name="Google Shape;704;p34"/>
          <p:cNvSpPr txBox="1">
            <a:spLocks noGrp="1"/>
          </p:cNvSpPr>
          <p:nvPr>
            <p:ph type="body" idx="1"/>
          </p:nvPr>
        </p:nvSpPr>
        <p:spPr>
          <a:xfrm>
            <a:off x="1002429" y="2019346"/>
            <a:ext cx="2777400" cy="2402100"/>
          </a:xfrm>
          <a:prstGeom prst="rect">
            <a:avLst/>
          </a:prstGeom>
        </p:spPr>
        <p:txBody>
          <a:bodyPr spcFirstLastPara="1" wrap="square" lIns="91425" tIns="91425" rIns="91425" bIns="91425" anchor="t" anchorCtr="0">
            <a:noAutofit/>
          </a:bodyPr>
          <a:lstStyle/>
          <a:p>
            <a:pPr fontAlgn="base"/>
            <a:r>
              <a:rPr lang="en-US" dirty="0"/>
              <a:t>Breakfast</a:t>
            </a:r>
          </a:p>
          <a:p>
            <a:pPr fontAlgn="base"/>
            <a:r>
              <a:rPr lang="en-US" dirty="0"/>
              <a:t>Beef &amp; Pork </a:t>
            </a:r>
          </a:p>
          <a:p>
            <a:pPr fontAlgn="base"/>
            <a:r>
              <a:rPr lang="en-US" dirty="0"/>
              <a:t>Chicken &amp; Fish</a:t>
            </a:r>
          </a:p>
          <a:p>
            <a:pPr fontAlgn="base"/>
            <a:r>
              <a:rPr lang="en-US" dirty="0"/>
              <a:t>Salads </a:t>
            </a:r>
          </a:p>
          <a:p>
            <a:pPr fontAlgn="base"/>
            <a:r>
              <a:rPr lang="en-US" dirty="0"/>
              <a:t>Snacks &amp; Sides</a:t>
            </a:r>
          </a:p>
          <a:p>
            <a:pPr fontAlgn="base"/>
            <a:r>
              <a:rPr lang="en-US" dirty="0"/>
              <a:t>Desserts</a:t>
            </a:r>
          </a:p>
          <a:p>
            <a:pPr fontAlgn="base"/>
            <a:r>
              <a:rPr lang="en-US" dirty="0"/>
              <a:t>Coffee &amp; Tea</a:t>
            </a:r>
          </a:p>
          <a:p>
            <a:pPr fontAlgn="base"/>
            <a:r>
              <a:rPr lang="en-US" dirty="0"/>
              <a:t>Beverages</a:t>
            </a:r>
          </a:p>
          <a:p>
            <a:pPr fontAlgn="base"/>
            <a:r>
              <a:rPr lang="en-US" dirty="0"/>
              <a:t>Smoothies &amp; Shakes</a:t>
            </a:r>
          </a:p>
        </p:txBody>
      </p:sp>
      <p:sp>
        <p:nvSpPr>
          <p:cNvPr id="705" name="Google Shape;705;p34"/>
          <p:cNvSpPr txBox="1">
            <a:spLocks noGrp="1"/>
          </p:cNvSpPr>
          <p:nvPr>
            <p:ph type="body" idx="2"/>
          </p:nvPr>
        </p:nvSpPr>
        <p:spPr>
          <a:xfrm>
            <a:off x="5384684" y="2019346"/>
            <a:ext cx="2777400" cy="2402100"/>
          </a:xfrm>
          <a:prstGeom prst="rect">
            <a:avLst/>
          </a:prstGeom>
        </p:spPr>
        <p:txBody>
          <a:bodyPr spcFirstLastPara="1" wrap="square" lIns="91425" tIns="91425" rIns="91425" bIns="91425" anchor="t" anchorCtr="0">
            <a:noAutofit/>
          </a:bodyPr>
          <a:lstStyle/>
          <a:p>
            <a:pPr marL="457200" lvl="0" indent="-292100" algn="l" rtl="0">
              <a:spcBef>
                <a:spcPts val="0"/>
              </a:spcBef>
              <a:spcAft>
                <a:spcPts val="0"/>
              </a:spcAft>
              <a:buSzPts val="1000"/>
              <a:buChar char="●"/>
            </a:pPr>
            <a:r>
              <a:rPr lang="en-US" dirty="0"/>
              <a:t>Calories</a:t>
            </a:r>
          </a:p>
          <a:p>
            <a:pPr marL="457200" lvl="0" indent="-292100" algn="l" rtl="0">
              <a:spcBef>
                <a:spcPts val="0"/>
              </a:spcBef>
              <a:spcAft>
                <a:spcPts val="0"/>
              </a:spcAft>
              <a:buSzPts val="1000"/>
              <a:buChar char="●"/>
            </a:pPr>
            <a:r>
              <a:rPr lang="en-US" dirty="0"/>
              <a:t>Sugars</a:t>
            </a:r>
          </a:p>
          <a:p>
            <a:pPr marL="457200" lvl="0" indent="-292100" algn="l" rtl="0">
              <a:spcBef>
                <a:spcPts val="0"/>
              </a:spcBef>
              <a:spcAft>
                <a:spcPts val="0"/>
              </a:spcAft>
              <a:buSzPts val="1000"/>
              <a:buChar char="●"/>
            </a:pPr>
            <a:r>
              <a:rPr lang="en-US" dirty="0"/>
              <a:t>Proteins</a:t>
            </a:r>
          </a:p>
          <a:p>
            <a:pPr marL="457200" lvl="0" indent="-292100" algn="l" rtl="0">
              <a:spcBef>
                <a:spcPts val="0"/>
              </a:spcBef>
              <a:spcAft>
                <a:spcPts val="0"/>
              </a:spcAft>
              <a:buSzPts val="1000"/>
              <a:buChar char="●"/>
            </a:pPr>
            <a:r>
              <a:rPr lang="en-US" dirty="0"/>
              <a:t>Carbs</a:t>
            </a:r>
          </a:p>
          <a:p>
            <a:pPr marL="457200" lvl="0" indent="-292100" algn="l" rtl="0">
              <a:spcBef>
                <a:spcPts val="0"/>
              </a:spcBef>
              <a:spcAft>
                <a:spcPts val="0"/>
              </a:spcAft>
              <a:buSzPts val="1000"/>
              <a:buChar char="●"/>
            </a:pPr>
            <a:r>
              <a:rPr lang="en-US" dirty="0"/>
              <a:t>Fats</a:t>
            </a:r>
          </a:p>
          <a:p>
            <a:pPr marL="457200" lvl="0" indent="-292100" algn="l" rtl="0">
              <a:spcBef>
                <a:spcPts val="0"/>
              </a:spcBef>
              <a:spcAft>
                <a:spcPts val="0"/>
              </a:spcAft>
              <a:buSzPts val="1000"/>
              <a:buChar char="●"/>
            </a:pPr>
            <a:r>
              <a:rPr lang="en-US" dirty="0"/>
              <a:t>Sodium</a:t>
            </a:r>
          </a:p>
          <a:p>
            <a:pPr marL="457200" lvl="0" indent="-292100" algn="l" rtl="0">
              <a:spcBef>
                <a:spcPts val="0"/>
              </a:spcBef>
              <a:spcAft>
                <a:spcPts val="0"/>
              </a:spcAft>
              <a:buSzPts val="1000"/>
              <a:buChar char="●"/>
            </a:pPr>
            <a:r>
              <a:rPr lang="en-US" dirty="0"/>
              <a:t>Fiber</a:t>
            </a:r>
          </a:p>
          <a:p>
            <a:pPr marL="457200" lvl="0" indent="-292100" algn="l" rtl="0">
              <a:spcBef>
                <a:spcPts val="0"/>
              </a:spcBef>
              <a:spcAft>
                <a:spcPts val="0"/>
              </a:spcAft>
              <a:buSzPts val="1000"/>
              <a:buChar char="●"/>
            </a:pPr>
            <a:r>
              <a:rPr lang="en-US" dirty="0"/>
              <a:t>Cholesterol</a:t>
            </a:r>
          </a:p>
          <a:p>
            <a:pPr marL="457200" lvl="0" indent="-292100" algn="l" rtl="0">
              <a:spcBef>
                <a:spcPts val="0"/>
              </a:spcBef>
              <a:spcAft>
                <a:spcPts val="0"/>
              </a:spcAft>
              <a:buSzPts val="1000"/>
              <a:buChar char="●"/>
            </a:pPr>
            <a:r>
              <a:rPr lang="en-US" dirty="0"/>
              <a:t>Vitamins</a:t>
            </a:r>
            <a:endParaRPr dirty="0"/>
          </a:p>
        </p:txBody>
      </p:sp>
      <p:cxnSp>
        <p:nvCxnSpPr>
          <p:cNvPr id="706" name="Google Shape;706;p34"/>
          <p:cNvCxnSpPr>
            <a:cxnSpLocks/>
          </p:cNvCxnSpPr>
          <p:nvPr/>
        </p:nvCxnSpPr>
        <p:spPr>
          <a:xfrm>
            <a:off x="4694830" y="695425"/>
            <a:ext cx="4453950" cy="0"/>
          </a:xfrm>
          <a:prstGeom prst="straightConnector1">
            <a:avLst/>
          </a:prstGeom>
          <a:noFill/>
          <a:ln w="76200" cap="flat" cmpd="sng">
            <a:solidFill>
              <a:schemeClr val="accent1"/>
            </a:solidFill>
            <a:prstDash val="solid"/>
            <a:round/>
            <a:headEnd type="none" w="med" len="med"/>
            <a:tailEnd type="none" w="med" len="med"/>
          </a:ln>
        </p:spPr>
      </p:cxnSp>
      <p:sp>
        <p:nvSpPr>
          <p:cNvPr id="707" name="Google Shape;707;p34"/>
          <p:cNvSpPr txBox="1">
            <a:spLocks noGrp="1"/>
          </p:cNvSpPr>
          <p:nvPr>
            <p:ph type="ctrTitle" idx="3"/>
          </p:nvPr>
        </p:nvSpPr>
        <p:spPr>
          <a:xfrm>
            <a:off x="1095358" y="1525345"/>
            <a:ext cx="2418300" cy="60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Categories</a:t>
            </a:r>
            <a:endParaRPr dirty="0"/>
          </a:p>
        </p:txBody>
      </p:sp>
      <p:sp>
        <p:nvSpPr>
          <p:cNvPr id="708" name="Google Shape;708;p34"/>
          <p:cNvSpPr txBox="1">
            <a:spLocks noGrp="1"/>
          </p:cNvSpPr>
          <p:nvPr>
            <p:ph type="ctrTitle" idx="4"/>
          </p:nvPr>
        </p:nvSpPr>
        <p:spPr>
          <a:xfrm>
            <a:off x="5564245" y="1547496"/>
            <a:ext cx="2418300" cy="60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Nutritional Criteria</a:t>
            </a:r>
            <a:endParaRPr dirty="0"/>
          </a:p>
        </p:txBody>
      </p:sp>
      <p:pic>
        <p:nvPicPr>
          <p:cNvPr id="15" name="Picture 14" descr="A picture containing food, snack food&#10;&#10;Description automatically generated">
            <a:extLst>
              <a:ext uri="{FF2B5EF4-FFF2-40B4-BE49-F238E27FC236}">
                <a16:creationId xmlns:a16="http://schemas.microsoft.com/office/drawing/2014/main" id="{C8CB6ABA-C32A-A249-B21C-D87AA7ED7EC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2485674" y="449079"/>
            <a:ext cx="3901054" cy="496721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pic>
        <p:nvPicPr>
          <p:cNvPr id="9" name="Picture 8">
            <a:extLst>
              <a:ext uri="{FF2B5EF4-FFF2-40B4-BE49-F238E27FC236}">
                <a16:creationId xmlns:a16="http://schemas.microsoft.com/office/drawing/2014/main" id="{29F060FD-CA24-074E-A8CD-AADA2155FDB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7266244" y="1381325"/>
            <a:ext cx="2789662" cy="3586708"/>
          </a:xfrm>
          <a:prstGeom prst="rect">
            <a:avLst/>
          </a:prstGeom>
        </p:spPr>
      </p:pic>
      <p:sp>
        <p:nvSpPr>
          <p:cNvPr id="1051" name="Google Shape;1051;p45"/>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BREAKFAST UNDER 600 (C)</a:t>
            </a:r>
            <a:endParaRPr dirty="0"/>
          </a:p>
        </p:txBody>
      </p:sp>
      <p:cxnSp>
        <p:nvCxnSpPr>
          <p:cNvPr id="1052" name="Google Shape;1052;p45"/>
          <p:cNvCxnSpPr>
            <a:cxnSpLocks/>
          </p:cNvCxnSpPr>
          <p:nvPr/>
        </p:nvCxnSpPr>
        <p:spPr>
          <a:xfrm>
            <a:off x="4899546" y="695425"/>
            <a:ext cx="4330496" cy="0"/>
          </a:xfrm>
          <a:prstGeom prst="straightConnector1">
            <a:avLst/>
          </a:prstGeom>
          <a:noFill/>
          <a:ln w="76200" cap="flat" cmpd="sng">
            <a:solidFill>
              <a:schemeClr val="accent1"/>
            </a:solidFill>
            <a:prstDash val="solid"/>
            <a:round/>
            <a:headEnd type="none" w="med" len="med"/>
            <a:tailEnd type="none" w="med" len="med"/>
          </a:ln>
        </p:spPr>
      </p:cxnSp>
      <p:graphicFrame>
        <p:nvGraphicFramePr>
          <p:cNvPr id="1053" name="Google Shape;1053;p45"/>
          <p:cNvGraphicFramePr/>
          <p:nvPr>
            <p:extLst>
              <p:ext uri="{D42A27DB-BD31-4B8C-83A1-F6EECF244321}">
                <p14:modId xmlns:p14="http://schemas.microsoft.com/office/powerpoint/2010/main" val="318801233"/>
              </p:ext>
            </p:extLst>
          </p:nvPr>
        </p:nvGraphicFramePr>
        <p:xfrm>
          <a:off x="1419899" y="1429723"/>
          <a:ext cx="6219969" cy="2613800"/>
        </p:xfrm>
        <a:graphic>
          <a:graphicData uri="http://schemas.openxmlformats.org/drawingml/2006/table">
            <a:tbl>
              <a:tblPr>
                <a:noFill/>
                <a:tableStyleId>{5E6BCB79-5D7A-4165-B465-D2F07067CF2B}</a:tableStyleId>
              </a:tblPr>
              <a:tblGrid>
                <a:gridCol w="294198">
                  <a:extLst>
                    <a:ext uri="{9D8B030D-6E8A-4147-A177-3AD203B41FA5}">
                      <a16:colId xmlns:a16="http://schemas.microsoft.com/office/drawing/2014/main" val="20000"/>
                    </a:ext>
                  </a:extLst>
                </a:gridCol>
                <a:gridCol w="3055984">
                  <a:extLst>
                    <a:ext uri="{9D8B030D-6E8A-4147-A177-3AD203B41FA5}">
                      <a16:colId xmlns:a16="http://schemas.microsoft.com/office/drawing/2014/main" val="20001"/>
                    </a:ext>
                  </a:extLst>
                </a:gridCol>
                <a:gridCol w="777074">
                  <a:extLst>
                    <a:ext uri="{9D8B030D-6E8A-4147-A177-3AD203B41FA5}">
                      <a16:colId xmlns:a16="http://schemas.microsoft.com/office/drawing/2014/main" val="20002"/>
                    </a:ext>
                  </a:extLst>
                </a:gridCol>
                <a:gridCol w="2092713">
                  <a:extLst>
                    <a:ext uri="{9D8B030D-6E8A-4147-A177-3AD203B41FA5}">
                      <a16:colId xmlns:a16="http://schemas.microsoft.com/office/drawing/2014/main" val="20003"/>
                    </a:ext>
                  </a:extLst>
                </a:gridCol>
              </a:tblGrid>
              <a:tr h="413231">
                <a:tc>
                  <a:txBody>
                    <a:bodyPr/>
                    <a:lstStyle/>
                    <a:p>
                      <a:pPr marL="0" lvl="0" indent="0" algn="ctr" rtl="0">
                        <a:spcBef>
                          <a:spcPts val="0"/>
                        </a:spcBef>
                        <a:spcAft>
                          <a:spcPts val="0"/>
                        </a:spcAft>
                        <a:buNone/>
                      </a:pPr>
                      <a:endParaRPr sz="1100" dirty="0">
                        <a:latin typeface="Oxygen Light"/>
                        <a:ea typeface="Oxygen Light"/>
                        <a:cs typeface="Oxygen Light"/>
                        <a:sym typeface="Oxygen Ligh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rgbClr val="A1C448"/>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solidFill>
                            <a:schemeClr val="accent2"/>
                          </a:solidFill>
                          <a:latin typeface="Abril Fatface"/>
                          <a:ea typeface="Abril Fatface"/>
                          <a:cs typeface="Abril Fatface"/>
                          <a:sym typeface="Abril Fatface"/>
                        </a:rPr>
                        <a:t>Menu Item</a:t>
                      </a:r>
                      <a:endParaRPr sz="1100" dirty="0">
                        <a:solidFill>
                          <a:schemeClr val="accent2"/>
                        </a:solidFill>
                        <a:latin typeface="Abril Fatface"/>
                        <a:ea typeface="Abril Fatface"/>
                        <a:cs typeface="Abril Fatface"/>
                        <a:sym typeface="Abril Fatfac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solidFill>
                            <a:schemeClr val="accent2"/>
                          </a:solidFill>
                          <a:latin typeface="Abril Fatface"/>
                          <a:ea typeface="Abril Fatface"/>
                          <a:cs typeface="Abril Fatface"/>
                          <a:sym typeface="Abril Fatface"/>
                        </a:rPr>
                        <a:t>Calorie</a:t>
                      </a:r>
                      <a:endParaRPr sz="1100" dirty="0">
                        <a:solidFill>
                          <a:schemeClr val="accent2"/>
                        </a:solidFill>
                        <a:latin typeface="Abril Fatface"/>
                        <a:ea typeface="Abril Fatface"/>
                        <a:cs typeface="Abril Fatface"/>
                        <a:sym typeface="Abril Fatfac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solidFill>
                            <a:schemeClr val="accent2"/>
                          </a:solidFill>
                          <a:latin typeface="Abril Fatface"/>
                          <a:ea typeface="Abril Fatface"/>
                          <a:cs typeface="Abril Fatface"/>
                          <a:sym typeface="Abril Fatface"/>
                        </a:rPr>
                        <a:t>Category</a:t>
                      </a:r>
                      <a:endParaRPr sz="1100" dirty="0">
                        <a:solidFill>
                          <a:schemeClr val="accent2"/>
                        </a:solidFill>
                        <a:latin typeface="Abril Fatface"/>
                        <a:ea typeface="Abril Fatface"/>
                        <a:cs typeface="Abril Fatface"/>
                        <a:sym typeface="Abril Fatfac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extLst>
                  <a:ext uri="{0D108BD9-81ED-4DB2-BD59-A6C34878D82A}">
                    <a16:rowId xmlns:a16="http://schemas.microsoft.com/office/drawing/2014/main" val="10000"/>
                  </a:ext>
                </a:extLst>
              </a:tr>
              <a:tr h="456693">
                <a:tc>
                  <a:txBody>
                    <a:bodyPr/>
                    <a:lstStyle/>
                    <a:p>
                      <a:pPr marL="0" lvl="0" indent="0" algn="ctr" rtl="0">
                        <a:spcBef>
                          <a:spcPts val="0"/>
                        </a:spcBef>
                        <a:spcAft>
                          <a:spcPts val="0"/>
                        </a:spcAft>
                        <a:buNone/>
                      </a:pPr>
                      <a:r>
                        <a:rPr lang="en-US" sz="1100" dirty="0">
                          <a:solidFill>
                            <a:schemeClr val="accent2"/>
                          </a:solidFill>
                          <a:latin typeface="Abril Fatface"/>
                          <a:ea typeface="Abril Fatface"/>
                          <a:cs typeface="Abril Fatface"/>
                          <a:sym typeface="Abril Fatface"/>
                        </a:rPr>
                        <a:t>1</a:t>
                      </a:r>
                      <a:endParaRPr sz="1100" dirty="0">
                        <a:solidFill>
                          <a:schemeClr val="accent2"/>
                        </a:solidFill>
                        <a:latin typeface="Abril Fatface"/>
                        <a:ea typeface="Abril Fatface"/>
                        <a:cs typeface="Abril Fatface"/>
                        <a:sym typeface="Abril Fatface"/>
                      </a:endParaRPr>
                    </a:p>
                  </a:txBody>
                  <a:tcPr marL="91425" marR="91425" marT="91425" marB="91425">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19050" cap="flat" cmpd="sng" algn="ctr">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US" sz="1100" dirty="0">
                          <a:latin typeface="Oxygen Light"/>
                          <a:ea typeface="Oxygen Light"/>
                          <a:cs typeface="Oxygen Light"/>
                          <a:sym typeface="Oxygen Light"/>
                        </a:rPr>
                        <a:t>Bacon Clubhouse Grilled Chicken Sandwich</a:t>
                      </a:r>
                      <a:endParaRPr sz="1100" dirty="0">
                        <a:latin typeface="Oxygen Light"/>
                        <a:ea typeface="Oxygen Light"/>
                        <a:cs typeface="Oxygen Light"/>
                        <a:sym typeface="Oxygen Light"/>
                      </a:endParaRPr>
                    </a:p>
                  </a:txBody>
                  <a:tcPr marL="91425" marR="91425" marT="91425" marB="91425">
                    <a:lnL w="9525" cap="flat" cmpd="sng" algn="ctr">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19050" cap="flat" cmpd="sng" algn="ctr">
                      <a:solidFill>
                        <a:srgbClr val="A1C448"/>
                      </a:solidFill>
                      <a:prstDash val="solid"/>
                      <a:round/>
                      <a:headEnd type="none" w="sm" len="sm"/>
                      <a:tailEnd type="none" w="sm" len="sm"/>
                    </a:lnT>
                    <a:lnB w="19050" cap="flat" cmpd="sng" algn="ctr">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US" sz="1100" dirty="0">
                          <a:latin typeface="Oxygen Light"/>
                          <a:ea typeface="Oxygen Light"/>
                          <a:cs typeface="Oxygen Light"/>
                          <a:sym typeface="Oxygen Light"/>
                        </a:rPr>
                        <a:t>590</a:t>
                      </a:r>
                      <a:endParaRPr sz="1100" dirty="0">
                        <a:latin typeface="Oxygen Light"/>
                        <a:ea typeface="Oxygen Light"/>
                        <a:cs typeface="Oxygen Light"/>
                        <a:sym typeface="Oxygen Light"/>
                      </a:endParaRPr>
                    </a:p>
                  </a:txBody>
                  <a:tcPr marL="91425" marR="91425" marT="91425" marB="91425">
                    <a:lnL w="9525" cap="flat" cmpd="sng" algn="ctr">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19050" cap="flat" cmpd="sng" algn="ctr">
                      <a:solidFill>
                        <a:srgbClr val="A1C448"/>
                      </a:solidFill>
                      <a:prstDash val="solid"/>
                      <a:round/>
                      <a:headEnd type="none" w="sm" len="sm"/>
                      <a:tailEnd type="none" w="sm" len="sm"/>
                    </a:lnT>
                    <a:lnB w="19050" cap="flat" cmpd="sng" algn="ctr">
                      <a:solidFill>
                        <a:srgbClr val="A1C448"/>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latin typeface="Oxygen Light"/>
                          <a:ea typeface="Oxygen Light"/>
                          <a:cs typeface="Oxygen Light"/>
                          <a:sym typeface="Oxygen Light"/>
                        </a:rPr>
                        <a:t>Chicken &amp; Fish</a:t>
                      </a:r>
                    </a:p>
                  </a:txBody>
                  <a:tcPr marL="91425" marR="91425" marT="91425" marB="91425">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lgn="ctr">
                      <a:solidFill>
                        <a:srgbClr val="A1C448"/>
                      </a:solidFill>
                      <a:prstDash val="solid"/>
                      <a:round/>
                      <a:headEnd type="none" w="sm" len="sm"/>
                      <a:tailEnd type="none" w="sm" len="sm"/>
                    </a:lnT>
                    <a:lnB w="19050" cap="flat" cmpd="sng" algn="ctr">
                      <a:solidFill>
                        <a:srgbClr val="A1C448"/>
                      </a:solidFill>
                      <a:prstDash val="solid"/>
                      <a:round/>
                      <a:headEnd type="none" w="sm" len="sm"/>
                      <a:tailEnd type="none" w="sm" len="sm"/>
                    </a:lnB>
                  </a:tcPr>
                </a:tc>
                <a:extLst>
                  <a:ext uri="{0D108BD9-81ED-4DB2-BD59-A6C34878D82A}">
                    <a16:rowId xmlns:a16="http://schemas.microsoft.com/office/drawing/2014/main" val="1701169273"/>
                  </a:ext>
                </a:extLst>
              </a:tr>
              <a:tr h="435969">
                <a:tc>
                  <a:txBody>
                    <a:bodyPr/>
                    <a:lstStyle/>
                    <a:p>
                      <a:pPr marL="0" lvl="0" indent="0" algn="ctr" rtl="0">
                        <a:spcBef>
                          <a:spcPts val="0"/>
                        </a:spcBef>
                        <a:spcAft>
                          <a:spcPts val="0"/>
                        </a:spcAft>
                        <a:buNone/>
                      </a:pPr>
                      <a:r>
                        <a:rPr lang="en" sz="1100" dirty="0">
                          <a:solidFill>
                            <a:schemeClr val="accent2"/>
                          </a:solidFill>
                          <a:latin typeface="Abril Fatface"/>
                          <a:ea typeface="Abril Fatface"/>
                          <a:cs typeface="Abril Fatface"/>
                          <a:sym typeface="Abril Fatface"/>
                        </a:rPr>
                        <a:t>2</a:t>
                      </a:r>
                      <a:endParaRPr sz="1100" dirty="0">
                        <a:solidFill>
                          <a:schemeClr val="accent2"/>
                        </a:solidFill>
                        <a:latin typeface="Abril Fatface"/>
                        <a:ea typeface="Abril Fatface"/>
                        <a:cs typeface="Abril Fatface"/>
                        <a:sym typeface="Abril Fatfac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latin typeface="Oxygen Light"/>
                          <a:ea typeface="Oxygen Light"/>
                          <a:cs typeface="Oxygen Light"/>
                          <a:sym typeface="Oxygen Light"/>
                        </a:rPr>
                        <a:t>Premium Grilled Chicken Classic Sandwich</a:t>
                      </a:r>
                      <a:endParaRPr sz="1100" dirty="0">
                        <a:latin typeface="Oxygen Light"/>
                        <a:ea typeface="Oxygen Light"/>
                        <a:cs typeface="Oxygen Light"/>
                        <a:sym typeface="Oxygen Ligh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latin typeface="Oxygen Light"/>
                          <a:ea typeface="Oxygen Light"/>
                          <a:cs typeface="Oxygen Light"/>
                          <a:sym typeface="Oxygen Light"/>
                        </a:rPr>
                        <a:t>510</a:t>
                      </a:r>
                      <a:endParaRPr sz="1100" dirty="0">
                        <a:latin typeface="Oxygen Light"/>
                        <a:ea typeface="Oxygen Light"/>
                        <a:cs typeface="Oxygen Light"/>
                        <a:sym typeface="Oxygen Ligh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latin typeface="Oxygen Light"/>
                          <a:ea typeface="Oxygen Light"/>
                          <a:cs typeface="Oxygen Light"/>
                          <a:sym typeface="Oxygen Light"/>
                        </a:rPr>
                        <a:t>Chicken &amp; Fish</a:t>
                      </a: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extLst>
                  <a:ext uri="{0D108BD9-81ED-4DB2-BD59-A6C34878D82A}">
                    <a16:rowId xmlns:a16="http://schemas.microsoft.com/office/drawing/2014/main" val="10002"/>
                  </a:ext>
                </a:extLst>
              </a:tr>
              <a:tr h="435969">
                <a:tc>
                  <a:txBody>
                    <a:bodyPr/>
                    <a:lstStyle/>
                    <a:p>
                      <a:pPr marL="0" lvl="0" indent="0" algn="ctr" rtl="0">
                        <a:spcBef>
                          <a:spcPts val="0"/>
                        </a:spcBef>
                        <a:spcAft>
                          <a:spcPts val="0"/>
                        </a:spcAft>
                        <a:buNone/>
                      </a:pPr>
                      <a:r>
                        <a:rPr lang="en-US" sz="1100" dirty="0">
                          <a:solidFill>
                            <a:schemeClr val="accent2"/>
                          </a:solidFill>
                          <a:latin typeface="Abril Fatface"/>
                          <a:ea typeface="Abril Fatface"/>
                          <a:cs typeface="Abril Fatface"/>
                          <a:sym typeface="Abril Fatface"/>
                        </a:rPr>
                        <a:t>3</a:t>
                      </a:r>
                      <a:endParaRPr sz="1100" dirty="0">
                        <a:solidFill>
                          <a:schemeClr val="accent2"/>
                        </a:solidFill>
                        <a:latin typeface="Abril Fatface"/>
                        <a:ea typeface="Abril Fatface"/>
                        <a:cs typeface="Abril Fatface"/>
                        <a:sym typeface="Abril Fatface"/>
                      </a:endParaRPr>
                    </a:p>
                  </a:txBody>
                  <a:tcPr marL="91425" marR="91425" marT="91425" marB="91425">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19050" cap="flat" cmpd="sng" algn="ctr">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US" sz="1100" dirty="0">
                          <a:latin typeface="Oxygen Light"/>
                          <a:ea typeface="Oxygen Light"/>
                          <a:cs typeface="Oxygen Light"/>
                          <a:sym typeface="Oxygen Light"/>
                        </a:rPr>
                        <a:t>Premium Crispy Chicken Classic Sandwich</a:t>
                      </a:r>
                      <a:endParaRPr sz="1100" dirty="0">
                        <a:latin typeface="Oxygen Light"/>
                        <a:ea typeface="Oxygen Light"/>
                        <a:cs typeface="Oxygen Light"/>
                        <a:sym typeface="Oxygen Light"/>
                      </a:endParaRPr>
                    </a:p>
                  </a:txBody>
                  <a:tcPr marL="91425" marR="91425" marT="91425" marB="91425">
                    <a:lnL w="9525" cap="flat" cmpd="sng" algn="ctr">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19050" cap="flat" cmpd="sng" algn="ctr">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US" sz="1100" dirty="0">
                          <a:latin typeface="Oxygen Light"/>
                          <a:ea typeface="Oxygen Light"/>
                          <a:cs typeface="Oxygen Light"/>
                          <a:sym typeface="Oxygen Light"/>
                        </a:rPr>
                        <a:t>510</a:t>
                      </a:r>
                      <a:endParaRPr sz="1100" dirty="0">
                        <a:latin typeface="Oxygen Light"/>
                        <a:ea typeface="Oxygen Light"/>
                        <a:cs typeface="Oxygen Light"/>
                        <a:sym typeface="Oxygen Light"/>
                      </a:endParaRPr>
                    </a:p>
                  </a:txBody>
                  <a:tcPr marL="91425" marR="91425" marT="91425" marB="91425">
                    <a:lnL w="9525" cap="flat" cmpd="sng" algn="ctr">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19050" cap="flat" cmpd="sng" algn="ctr">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latin typeface="Oxygen Light"/>
                          <a:ea typeface="Oxygen Light"/>
                          <a:cs typeface="Oxygen Light"/>
                          <a:sym typeface="Oxygen Light"/>
                        </a:rPr>
                        <a:t>Chicken &amp; Fish</a:t>
                      </a:r>
                    </a:p>
                  </a:txBody>
                  <a:tcPr marL="91425" marR="91425" marT="91425" marB="91425">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lgn="ctr">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extLst>
                  <a:ext uri="{0D108BD9-81ED-4DB2-BD59-A6C34878D82A}">
                    <a16:rowId xmlns:a16="http://schemas.microsoft.com/office/drawing/2014/main" val="2391919288"/>
                  </a:ext>
                </a:extLst>
              </a:tr>
              <a:tr h="435969">
                <a:tc>
                  <a:txBody>
                    <a:bodyPr/>
                    <a:lstStyle/>
                    <a:p>
                      <a:pPr marL="0" lvl="0" indent="0" algn="ctr" rtl="0">
                        <a:spcBef>
                          <a:spcPts val="0"/>
                        </a:spcBef>
                        <a:spcAft>
                          <a:spcPts val="0"/>
                        </a:spcAft>
                        <a:buNone/>
                      </a:pPr>
                      <a:r>
                        <a:rPr lang="en" sz="1100" dirty="0">
                          <a:solidFill>
                            <a:schemeClr val="accent2"/>
                          </a:solidFill>
                          <a:latin typeface="Abril Fatface"/>
                          <a:ea typeface="Abril Fatface"/>
                          <a:cs typeface="Abril Fatface"/>
                          <a:sym typeface="Abril Fatface"/>
                        </a:rPr>
                        <a:t>4</a:t>
                      </a:r>
                      <a:endParaRPr sz="1100" dirty="0">
                        <a:solidFill>
                          <a:schemeClr val="accent2"/>
                        </a:solidFill>
                        <a:latin typeface="Abril Fatface"/>
                        <a:ea typeface="Abril Fatface"/>
                        <a:cs typeface="Abril Fatface"/>
                        <a:sym typeface="Abril Fatfac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latin typeface="Oxygen Light"/>
                          <a:ea typeface="Oxygen Light"/>
                          <a:cs typeface="Oxygen Light"/>
                          <a:sym typeface="Oxygen Light"/>
                        </a:rPr>
                        <a:t>Premium Grilled Chicken Ranch BLT Sandwich</a:t>
                      </a:r>
                      <a:endParaRPr sz="1100" dirty="0">
                        <a:latin typeface="Oxygen Light"/>
                        <a:ea typeface="Oxygen Light"/>
                        <a:cs typeface="Oxygen Light"/>
                        <a:sym typeface="Oxygen Ligh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latin typeface="Oxygen Light"/>
                          <a:ea typeface="Oxygen Light"/>
                          <a:cs typeface="Oxygen Light"/>
                          <a:sym typeface="Oxygen Light"/>
                        </a:rPr>
                        <a:t>450</a:t>
                      </a:r>
                      <a:endParaRPr sz="1100" dirty="0">
                        <a:latin typeface="Oxygen Light"/>
                        <a:ea typeface="Oxygen Light"/>
                        <a:cs typeface="Oxygen Light"/>
                        <a:sym typeface="Oxygen Ligh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latin typeface="Oxygen Light"/>
                          <a:ea typeface="Oxygen Light"/>
                          <a:cs typeface="Oxygen Light"/>
                          <a:sym typeface="Oxygen Light"/>
                        </a:rPr>
                        <a:t>Chicken &amp; Fish</a:t>
                      </a: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extLst>
                  <a:ext uri="{0D108BD9-81ED-4DB2-BD59-A6C34878D82A}">
                    <a16:rowId xmlns:a16="http://schemas.microsoft.com/office/drawing/2014/main" val="10003"/>
                  </a:ext>
                </a:extLst>
              </a:tr>
              <a:tr h="435969">
                <a:tc>
                  <a:txBody>
                    <a:bodyPr/>
                    <a:lstStyle/>
                    <a:p>
                      <a:pPr marL="0" lvl="0" indent="0" algn="ctr" rtl="0">
                        <a:spcBef>
                          <a:spcPts val="0"/>
                        </a:spcBef>
                        <a:spcAft>
                          <a:spcPts val="0"/>
                        </a:spcAft>
                        <a:buNone/>
                      </a:pPr>
                      <a:r>
                        <a:rPr lang="en" sz="1100" dirty="0">
                          <a:solidFill>
                            <a:schemeClr val="accent2"/>
                          </a:solidFill>
                          <a:latin typeface="Abril Fatface"/>
                          <a:ea typeface="Abril Fatface"/>
                          <a:cs typeface="Abril Fatface"/>
                          <a:sym typeface="Abril Fatface"/>
                        </a:rPr>
                        <a:t>5</a:t>
                      </a: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3810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latin typeface="Oxygen Light"/>
                          <a:ea typeface="Oxygen Light"/>
                          <a:cs typeface="Oxygen Light"/>
                          <a:sym typeface="Oxygen Light"/>
                        </a:rPr>
                        <a:t>Premium Grilled Chicken Classic Sandwich</a:t>
                      </a:r>
                      <a:endParaRPr sz="1100" dirty="0">
                        <a:latin typeface="Oxygen Light"/>
                        <a:ea typeface="Oxygen Light"/>
                        <a:cs typeface="Oxygen Light"/>
                        <a:sym typeface="Oxygen Ligh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3810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latin typeface="Oxygen Light"/>
                          <a:ea typeface="Oxygen Light"/>
                          <a:cs typeface="Oxygen Light"/>
                          <a:sym typeface="Oxygen Light"/>
                        </a:rPr>
                        <a:t>350</a:t>
                      </a:r>
                      <a:endParaRPr sz="1100" dirty="0">
                        <a:latin typeface="Oxygen Light"/>
                        <a:ea typeface="Oxygen Light"/>
                        <a:cs typeface="Oxygen Light"/>
                        <a:sym typeface="Oxygen Ligh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38100" cap="flat" cmpd="sng">
                      <a:solidFill>
                        <a:srgbClr val="A1C448"/>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latin typeface="Oxygen Light"/>
                          <a:ea typeface="Oxygen Light"/>
                          <a:cs typeface="Oxygen Light"/>
                          <a:sym typeface="Oxygen Light"/>
                        </a:rPr>
                        <a:t>Chicken &amp; Fish</a:t>
                      </a: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38100" cap="flat" cmpd="sng">
                      <a:solidFill>
                        <a:srgbClr val="A1C448"/>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6" name="Picture 5">
            <a:extLst>
              <a:ext uri="{FF2B5EF4-FFF2-40B4-BE49-F238E27FC236}">
                <a16:creationId xmlns:a16="http://schemas.microsoft.com/office/drawing/2014/main" id="{B7BF51A0-FCF3-D246-9D75-6931F395F0F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6066592" y="2968453"/>
            <a:ext cx="3615689" cy="2693687"/>
          </a:xfrm>
          <a:prstGeom prst="rect">
            <a:avLst/>
          </a:prstGeom>
        </p:spPr>
      </p:pic>
      <p:pic>
        <p:nvPicPr>
          <p:cNvPr id="8" name="Picture 7">
            <a:extLst>
              <a:ext uri="{FF2B5EF4-FFF2-40B4-BE49-F238E27FC236}">
                <a16:creationId xmlns:a16="http://schemas.microsoft.com/office/drawing/2014/main" id="{BE0DA6C6-9EEF-D245-B2AE-42323CFEF300}"/>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backgroundMark x1="55289" y1="20533" x2="55289" y2="20533"/>
                        <a14:backgroundMark x1="57778" y1="11000" x2="59200" y2="16867"/>
                        <a14:backgroundMark x1="83289" y1="20800" x2="80089" y2="49333"/>
                        <a14:backgroundMark x1="59911" y1="49867" x2="59911" y2="53867"/>
                        <a14:backgroundMark x1="62578" y1="53333" x2="62044" y2="58667"/>
                        <a14:backgroundMark x1="46844" y1="67400" x2="46667" y2="66733"/>
                        <a14:backgroundMark x1="36000" y1="75867" x2="34578" y2="74933"/>
                        <a14:backgroundMark x1="29689" y1="64733" x2="29689" y2="65933"/>
                        <a14:backgroundMark x1="31467" y1="45533" x2="31467" y2="48933"/>
                        <a14:backgroundMark x1="34222" y1="39933" x2="33156" y2="46200"/>
                        <a14:backgroundMark x1="33867" y1="35800" x2="33867" y2="41267"/>
                        <a14:backgroundMark x1="34578" y1="31467" x2="34578" y2="34867"/>
                        <a14:backgroundMark x1="36000" y1="24267" x2="36178" y2="31200"/>
                        <a14:backgroundMark x1="35467" y1="16333" x2="35467" y2="16333"/>
                        <a14:backgroundMark x1="30044" y1="66867" x2="29689" y2="60467"/>
                        <a14:backgroundMark x1="29867" y1="59733" x2="31111" y2="56133"/>
                        <a14:backgroundMark x1="47911" y1="63800" x2="47200" y2="58533"/>
                        <a14:backgroundMark x1="46667" y1="50400" x2="46667" y2="47200"/>
                        <a14:backgroundMark x1="45778" y1="43933" x2="45778" y2="43000"/>
                        <a14:backgroundMark x1="46311" y1="43267" x2="46489" y2="41000"/>
                      </a14:backgroundRemoval>
                    </a14:imgEffect>
                  </a14:imgLayer>
                </a14:imgProps>
              </a:ext>
            </a:extLst>
          </a:blip>
          <a:stretch>
            <a:fillRect/>
          </a:stretch>
        </p:blipFill>
        <p:spPr>
          <a:xfrm>
            <a:off x="-950651" y="549870"/>
            <a:ext cx="3857625" cy="51435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pic>
        <p:nvPicPr>
          <p:cNvPr id="10" name="Picture 9">
            <a:extLst>
              <a:ext uri="{FF2B5EF4-FFF2-40B4-BE49-F238E27FC236}">
                <a16:creationId xmlns:a16="http://schemas.microsoft.com/office/drawing/2014/main" id="{944A78E3-FEF5-EE4E-8E71-A8C7F625696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337972" y="432463"/>
            <a:ext cx="3086100" cy="4114800"/>
          </a:xfrm>
          <a:prstGeom prst="rect">
            <a:avLst/>
          </a:prstGeom>
        </p:spPr>
      </p:pic>
      <p:pic>
        <p:nvPicPr>
          <p:cNvPr id="5" name="Picture 4">
            <a:extLst>
              <a:ext uri="{FF2B5EF4-FFF2-40B4-BE49-F238E27FC236}">
                <a16:creationId xmlns:a16="http://schemas.microsoft.com/office/drawing/2014/main" id="{03CE9663-8C2C-2A41-A807-36270FE654E0}"/>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344" b="89987" l="5750" r="93250">
                        <a14:foregroundMark x1="59767" y1="12874" x2="60313" y2="12884"/>
                        <a14:foregroundMark x1="32372" y1="12394" x2="34320" y2="12428"/>
                        <a14:foregroundMark x1="37563" y1="34646" x2="61938" y2="37517"/>
                        <a14:foregroundMark x1="14378" y1="11217" x2="15062" y2="11457"/>
                        <a14:foregroundMark x1="53125" y1="35180" x2="86375" y2="35314"/>
                        <a14:foregroundMark x1="78438" y1="38051" x2="88875" y2="38184"/>
                        <a14:foregroundMark x1="93250" y1="35180" x2="93250" y2="39119"/>
                        <a14:foregroundMark x1="74000" y1="40721" x2="77438" y2="40854"/>
                        <a14:foregroundMark x1="62063" y1="16822" x2="27250" y2="15754"/>
                        <a14:foregroundMark x1="27250" y1="15754" x2="23875" y2="13218"/>
                        <a14:foregroundMark x1="76938" y1="18825" x2="59000" y2="18825"/>
                        <a14:foregroundMark x1="91500" y1="17490" x2="87625" y2="16956"/>
                        <a14:foregroundMark x1="73250" y1="22630" x2="66750" y2="22630"/>
                        <a14:foregroundMark x1="57313" y1="19159" x2="55125" y2="19159"/>
                        <a14:foregroundMark x1="38750" y1="12684" x2="26500" y2="12684"/>
                        <a14:foregroundMark x1="26500" y1="12684" x2="16000" y2="8879"/>
                        <a14:foregroundMark x1="16000" y1="8879" x2="16000" y2="8879"/>
                        <a14:foregroundMark x1="47047" y1="11788" x2="38368" y2="9986"/>
                        <a14:foregroundMark x1="48287" y1="12045" x2="47598" y2="11902"/>
                        <a14:foregroundMark x1="56188" y1="13685" x2="48318" y2="12051"/>
                        <a14:foregroundMark x1="72625" y1="22296" x2="67375" y2="22296"/>
                        <a14:foregroundMark x1="73375" y1="21629" x2="69188" y2="21095"/>
                        <a14:foregroundMark x1="26297" y1="10197" x2="17375" y2="9413"/>
                        <a14:foregroundMark x1="58375" y1="13017" x2="26506" y2="10216"/>
                        <a14:foregroundMark x1="17375" y1="9413" x2="28375" y2="14219"/>
                        <a14:foregroundMark x1="28375" y1="14219" x2="43000" y2="14486"/>
                        <a14:foregroundMark x1="43000" y1="14486" x2="37500" y2="12350"/>
                        <a14:foregroundMark x1="20188" y1="15020" x2="17063" y2="12216"/>
                        <a14:foregroundMark x1="73563" y1="21295" x2="51188" y2="17290"/>
                        <a14:foregroundMark x1="51188" y1="17290" x2="62625" y2="18959"/>
                        <a14:foregroundMark x1="62625" y1="18959" x2="40750" y2="15287"/>
                        <a14:foregroundMark x1="40750" y1="15287" x2="58562" y2="16288"/>
                        <a14:foregroundMark x1="58562" y1="16288" x2="44875" y2="13952"/>
                        <a14:foregroundMark x1="44875" y1="13952" x2="60063" y2="13685"/>
                        <a14:foregroundMark x1="85744" y1="18841" x2="78313" y2="19292"/>
                        <a14:foregroundMark x1="78313" y1="19292" x2="83707" y2="19231"/>
                        <a14:foregroundMark x1="74185" y1="22093" x2="70938" y2="22430"/>
                        <a14:foregroundMark x1="30875" y1="18625" x2="9250" y2="8611"/>
                        <a14:foregroundMark x1="9250" y1="8611" x2="27625" y2="12884"/>
                        <a14:foregroundMark x1="16313" y1="12684" x2="28000" y2="16288"/>
                        <a14:foregroundMark x1="28000" y1="16288" x2="12313" y2="10948"/>
                        <a14:foregroundMark x1="12313" y1="10948" x2="22306" y2="9296"/>
                        <a14:foregroundMark x1="31698" y1="9396" x2="40063" y2="11816"/>
                        <a14:foregroundMark x1="40063" y1="11816" x2="23000" y2="14152"/>
                        <a14:foregroundMark x1="23000" y1="14152" x2="43243" y2="10783"/>
                        <a14:foregroundMark x1="38455" y1="10185" x2="31875" y2="10214"/>
                        <a14:foregroundMark x1="42781" y1="10166" x2="38479" y2="10185"/>
                        <a14:foregroundMark x1="31875" y1="10214" x2="50688" y2="13685"/>
                        <a14:foregroundMark x1="50688" y1="13685" x2="32438" y2="10280"/>
                        <a14:foregroundMark x1="32438" y1="10280" x2="34125" y2="10681"/>
                        <a14:foregroundMark x1="12625" y1="11549" x2="27750" y2="11549"/>
                        <a14:foregroundMark x1="27750" y1="11549" x2="16375" y2="12550"/>
                        <a14:foregroundMark x1="16375" y1="12550" x2="38875" y2="15354"/>
                        <a14:foregroundMark x1="90875" y1="17623" x2="74938" y2="21095"/>
                        <a14:foregroundMark x1="73250" y1="22430" x2="89000" y2="18825"/>
                        <a14:backgroundMark x1="28875" y1="65287" x2="60000" y2="74766"/>
                        <a14:backgroundMark x1="60000" y1="74766" x2="55625" y2="58077"/>
                        <a14:backgroundMark x1="55625" y1="58077" x2="41313" y2="54806"/>
                        <a14:backgroundMark x1="41313" y1="54806" x2="39375" y2="64286"/>
                        <a14:backgroundMark x1="39375" y1="64286" x2="58625" y2="75834"/>
                        <a14:backgroundMark x1="58625" y1="75834" x2="58375" y2="62083"/>
                        <a14:backgroundMark x1="58375" y1="62083" x2="46000" y2="63351"/>
                        <a14:backgroundMark x1="46000" y1="63351" x2="49438" y2="79706"/>
                        <a14:backgroundMark x1="49438" y1="79706" x2="63563" y2="89920"/>
                        <a14:backgroundMark x1="63563" y1="89920" x2="70000" y2="78171"/>
                        <a14:backgroundMark x1="70000" y1="78171" x2="63813" y2="69226"/>
                        <a14:backgroundMark x1="28684" y1="11726" x2="27845" y2="11389"/>
                        <a14:backgroundMark x1="30494" y1="17819" x2="31813" y2="18758"/>
                        <a14:backgroundMark x1="28997" y1="16753" x2="29841" y2="17354"/>
                        <a14:backgroundMark x1="31813" y1="18758" x2="31875" y2="18425"/>
                        <a14:backgroundMark x1="48813" y1="11015" x2="49875" y2="10547"/>
                        <a14:backgroundMark x1="37938" y1="9212" x2="22500" y2="7410"/>
                        <a14:backgroundMark x1="47688" y1="11015" x2="44750" y2="9413"/>
                        <a14:backgroundMark x1="25750" y1="9212" x2="22000" y2="8745"/>
                        <a14:backgroundMark x1="46500" y1="10681" x2="41500" y2="8879"/>
                        <a14:backgroundMark x1="48500" y1="9880" x2="42438" y2="9746"/>
                        <a14:backgroundMark x1="47063" y1="10547" x2="42750" y2="9880"/>
                        <a14:backgroundMark x1="5813" y1="36449" x2="5313" y2="32510"/>
                        <a14:backgroundMark x1="5500" y1="32510" x2="6438" y2="36315"/>
                        <a14:backgroundMark x1="93000" y1="18491" x2="88747" y2="19306"/>
                      </a14:backgroundRemoval>
                    </a14:imgEffect>
                  </a14:imgLayer>
                </a14:imgProps>
              </a:ext>
            </a:extLst>
          </a:blip>
          <a:stretch>
            <a:fillRect/>
          </a:stretch>
        </p:blipFill>
        <p:spPr>
          <a:xfrm rot="16200000" flipV="1">
            <a:off x="4872901" y="836048"/>
            <a:ext cx="4411722" cy="4130475"/>
          </a:xfrm>
          <a:prstGeom prst="rect">
            <a:avLst/>
          </a:prstGeom>
        </p:spPr>
      </p:pic>
      <p:pic>
        <p:nvPicPr>
          <p:cNvPr id="7" name="Picture 6">
            <a:extLst>
              <a:ext uri="{FF2B5EF4-FFF2-40B4-BE49-F238E27FC236}">
                <a16:creationId xmlns:a16="http://schemas.microsoft.com/office/drawing/2014/main" id="{4778AE97-5EA2-AC42-B85F-11DED0F08C27}"/>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flipH="1">
            <a:off x="-279944" y="939750"/>
            <a:ext cx="2450941" cy="3267921"/>
          </a:xfrm>
          <a:prstGeom prst="rect">
            <a:avLst/>
          </a:prstGeom>
        </p:spPr>
      </p:pic>
      <p:sp>
        <p:nvSpPr>
          <p:cNvPr id="1051" name="Google Shape;1051;p45"/>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SOMETHING AT HOME</a:t>
            </a:r>
            <a:endParaRPr dirty="0"/>
          </a:p>
        </p:txBody>
      </p:sp>
      <p:cxnSp>
        <p:nvCxnSpPr>
          <p:cNvPr id="1052" name="Google Shape;1052;p45"/>
          <p:cNvCxnSpPr>
            <a:cxnSpLocks/>
          </p:cNvCxnSpPr>
          <p:nvPr/>
        </p:nvCxnSpPr>
        <p:spPr>
          <a:xfrm>
            <a:off x="4169391" y="695425"/>
            <a:ext cx="5060651" cy="0"/>
          </a:xfrm>
          <a:prstGeom prst="straightConnector1">
            <a:avLst/>
          </a:prstGeom>
          <a:noFill/>
          <a:ln w="76200" cap="flat" cmpd="sng">
            <a:solidFill>
              <a:schemeClr val="accent1"/>
            </a:solidFill>
            <a:prstDash val="solid"/>
            <a:round/>
            <a:headEnd type="none" w="med" len="med"/>
            <a:tailEnd type="none" w="med" len="med"/>
          </a:ln>
        </p:spPr>
      </p:cxnSp>
      <p:graphicFrame>
        <p:nvGraphicFramePr>
          <p:cNvPr id="1053" name="Google Shape;1053;p45"/>
          <p:cNvGraphicFramePr/>
          <p:nvPr>
            <p:extLst>
              <p:ext uri="{D42A27DB-BD31-4B8C-83A1-F6EECF244321}">
                <p14:modId xmlns:p14="http://schemas.microsoft.com/office/powerpoint/2010/main" val="3526143315"/>
              </p:ext>
            </p:extLst>
          </p:nvPr>
        </p:nvGraphicFramePr>
        <p:xfrm>
          <a:off x="2170997" y="1447866"/>
          <a:ext cx="5151497" cy="2615442"/>
        </p:xfrm>
        <a:graphic>
          <a:graphicData uri="http://schemas.openxmlformats.org/drawingml/2006/table">
            <a:tbl>
              <a:tblPr>
                <a:noFill/>
                <a:tableStyleId>{5E6BCB79-5D7A-4165-B465-D2F07067CF2B}</a:tableStyleId>
              </a:tblPr>
              <a:tblGrid>
                <a:gridCol w="243661">
                  <a:extLst>
                    <a:ext uri="{9D8B030D-6E8A-4147-A177-3AD203B41FA5}">
                      <a16:colId xmlns:a16="http://schemas.microsoft.com/office/drawing/2014/main" val="20000"/>
                    </a:ext>
                  </a:extLst>
                </a:gridCol>
                <a:gridCol w="2524303">
                  <a:extLst>
                    <a:ext uri="{9D8B030D-6E8A-4147-A177-3AD203B41FA5}">
                      <a16:colId xmlns:a16="http://schemas.microsoft.com/office/drawing/2014/main" val="20001"/>
                    </a:ext>
                  </a:extLst>
                </a:gridCol>
                <a:gridCol w="924963">
                  <a:extLst>
                    <a:ext uri="{9D8B030D-6E8A-4147-A177-3AD203B41FA5}">
                      <a16:colId xmlns:a16="http://schemas.microsoft.com/office/drawing/2014/main" val="20002"/>
                    </a:ext>
                  </a:extLst>
                </a:gridCol>
                <a:gridCol w="1458570">
                  <a:extLst>
                    <a:ext uri="{9D8B030D-6E8A-4147-A177-3AD203B41FA5}">
                      <a16:colId xmlns:a16="http://schemas.microsoft.com/office/drawing/2014/main" val="20003"/>
                    </a:ext>
                  </a:extLst>
                </a:gridCol>
              </a:tblGrid>
              <a:tr h="414873">
                <a:tc>
                  <a:txBody>
                    <a:bodyPr/>
                    <a:lstStyle/>
                    <a:p>
                      <a:pPr marL="0" lvl="0" indent="0" algn="ctr" rtl="0">
                        <a:spcBef>
                          <a:spcPts val="0"/>
                        </a:spcBef>
                        <a:spcAft>
                          <a:spcPts val="0"/>
                        </a:spcAft>
                        <a:buNone/>
                      </a:pPr>
                      <a:endParaRPr sz="1100" dirty="0">
                        <a:latin typeface="Oxygen Light"/>
                        <a:ea typeface="Oxygen Light"/>
                        <a:cs typeface="Oxygen Light"/>
                        <a:sym typeface="Oxygen Ligh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rgbClr val="A1C448"/>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solidFill>
                            <a:schemeClr val="accent2"/>
                          </a:solidFill>
                          <a:latin typeface="Abril Fatface"/>
                          <a:ea typeface="Abril Fatface"/>
                          <a:cs typeface="Abril Fatface"/>
                          <a:sym typeface="Abril Fatface"/>
                        </a:rPr>
                        <a:t>Menu Item</a:t>
                      </a:r>
                      <a:endParaRPr sz="1100" dirty="0">
                        <a:solidFill>
                          <a:schemeClr val="accent2"/>
                        </a:solidFill>
                        <a:latin typeface="Abril Fatface"/>
                        <a:ea typeface="Abril Fatface"/>
                        <a:cs typeface="Abril Fatface"/>
                        <a:sym typeface="Abril Fatfac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solidFill>
                            <a:schemeClr val="accent2"/>
                          </a:solidFill>
                          <a:latin typeface="Abril Fatface"/>
                          <a:ea typeface="Abril Fatface"/>
                          <a:cs typeface="Abril Fatface"/>
                          <a:sym typeface="Abril Fatface"/>
                        </a:rPr>
                        <a:t>Calorie</a:t>
                      </a:r>
                      <a:endParaRPr sz="1100" dirty="0">
                        <a:solidFill>
                          <a:schemeClr val="accent2"/>
                        </a:solidFill>
                        <a:latin typeface="Abril Fatface"/>
                        <a:ea typeface="Abril Fatface"/>
                        <a:cs typeface="Abril Fatface"/>
                        <a:sym typeface="Abril Fatfac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solidFill>
                            <a:schemeClr val="accent2"/>
                          </a:solidFill>
                          <a:latin typeface="Abril Fatface"/>
                          <a:ea typeface="Abril Fatface"/>
                          <a:cs typeface="Abril Fatface"/>
                          <a:sym typeface="Abril Fatface"/>
                        </a:rPr>
                        <a:t>Steps</a:t>
                      </a:r>
                      <a:endParaRPr sz="1100" dirty="0">
                        <a:solidFill>
                          <a:schemeClr val="accent2"/>
                        </a:solidFill>
                        <a:latin typeface="Abril Fatface"/>
                        <a:ea typeface="Abril Fatface"/>
                        <a:cs typeface="Abril Fatface"/>
                        <a:sym typeface="Abril Fatfac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extLst>
                  <a:ext uri="{0D108BD9-81ED-4DB2-BD59-A6C34878D82A}">
                    <a16:rowId xmlns:a16="http://schemas.microsoft.com/office/drawing/2014/main" val="10000"/>
                  </a:ext>
                </a:extLst>
              </a:tr>
              <a:tr h="456693">
                <a:tc>
                  <a:txBody>
                    <a:bodyPr/>
                    <a:lstStyle/>
                    <a:p>
                      <a:pPr marL="0" lvl="0" indent="0" algn="ctr" rtl="0">
                        <a:spcBef>
                          <a:spcPts val="0"/>
                        </a:spcBef>
                        <a:spcAft>
                          <a:spcPts val="0"/>
                        </a:spcAft>
                        <a:buNone/>
                      </a:pPr>
                      <a:r>
                        <a:rPr lang="en-US" sz="1100" dirty="0">
                          <a:solidFill>
                            <a:schemeClr val="accent2"/>
                          </a:solidFill>
                          <a:latin typeface="Abril Fatface"/>
                          <a:ea typeface="Abril Fatface"/>
                          <a:cs typeface="Abril Fatface"/>
                          <a:sym typeface="Abril Fatface"/>
                        </a:rPr>
                        <a:t>1</a:t>
                      </a:r>
                      <a:endParaRPr sz="1100" dirty="0">
                        <a:solidFill>
                          <a:schemeClr val="accent2"/>
                        </a:solidFill>
                        <a:latin typeface="Abril Fatface"/>
                        <a:ea typeface="Abril Fatface"/>
                        <a:cs typeface="Abril Fatface"/>
                        <a:sym typeface="Abril Fatface"/>
                      </a:endParaRPr>
                    </a:p>
                  </a:txBody>
                  <a:tcPr marL="91425" marR="91425" marT="91425" marB="91425">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19050" cap="flat" cmpd="sng" algn="ctr">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US" sz="1100" dirty="0">
                          <a:latin typeface="Oxygen Light"/>
                          <a:ea typeface="Oxygen Light"/>
                          <a:cs typeface="Oxygen Light"/>
                          <a:sym typeface="Oxygen Light"/>
                        </a:rPr>
                        <a:t>Best Grilled Pork Chops</a:t>
                      </a:r>
                      <a:endParaRPr sz="1100" dirty="0">
                        <a:latin typeface="Oxygen Light"/>
                        <a:ea typeface="Oxygen Light"/>
                        <a:cs typeface="Oxygen Light"/>
                        <a:sym typeface="Oxygen Light"/>
                      </a:endParaRPr>
                    </a:p>
                  </a:txBody>
                  <a:tcPr marL="91425" marR="91425" marT="91425" marB="91425">
                    <a:lnL w="9525" cap="flat" cmpd="sng" algn="ctr">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19050" cap="flat" cmpd="sng" algn="ctr">
                      <a:solidFill>
                        <a:srgbClr val="A1C448"/>
                      </a:solidFill>
                      <a:prstDash val="solid"/>
                      <a:round/>
                      <a:headEnd type="none" w="sm" len="sm"/>
                      <a:tailEnd type="none" w="sm" len="sm"/>
                    </a:lnT>
                    <a:lnB w="19050" cap="flat" cmpd="sng" algn="ctr">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US" sz="1100" dirty="0">
                          <a:latin typeface="Oxygen Light"/>
                          <a:ea typeface="Oxygen Light"/>
                          <a:cs typeface="Oxygen Light"/>
                          <a:sym typeface="Oxygen Light"/>
                        </a:rPr>
                        <a:t>598</a:t>
                      </a:r>
                      <a:endParaRPr sz="1100" dirty="0">
                        <a:latin typeface="Oxygen Light"/>
                        <a:ea typeface="Oxygen Light"/>
                        <a:cs typeface="Oxygen Light"/>
                        <a:sym typeface="Oxygen Light"/>
                      </a:endParaRPr>
                    </a:p>
                  </a:txBody>
                  <a:tcPr marL="91425" marR="91425" marT="91425" marB="91425">
                    <a:lnL w="9525" cap="flat" cmpd="sng" algn="ctr">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19050" cap="flat" cmpd="sng" algn="ctr">
                      <a:solidFill>
                        <a:srgbClr val="A1C448"/>
                      </a:solidFill>
                      <a:prstDash val="solid"/>
                      <a:round/>
                      <a:headEnd type="none" w="sm" len="sm"/>
                      <a:tailEnd type="none" w="sm" len="sm"/>
                    </a:lnT>
                    <a:lnB w="19050" cap="flat" cmpd="sng" algn="ctr">
                      <a:solidFill>
                        <a:srgbClr val="A1C448"/>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latin typeface="Oxygen Light"/>
                          <a:ea typeface="Oxygen Light"/>
                          <a:cs typeface="Oxygen Light"/>
                          <a:sym typeface="Oxygen Light"/>
                        </a:rPr>
                        <a:t>8</a:t>
                      </a:r>
                    </a:p>
                  </a:txBody>
                  <a:tcPr marL="91425" marR="91425" marT="91425" marB="91425">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lgn="ctr">
                      <a:solidFill>
                        <a:srgbClr val="A1C448"/>
                      </a:solidFill>
                      <a:prstDash val="solid"/>
                      <a:round/>
                      <a:headEnd type="none" w="sm" len="sm"/>
                      <a:tailEnd type="none" w="sm" len="sm"/>
                    </a:lnT>
                    <a:lnB w="19050" cap="flat" cmpd="sng" algn="ctr">
                      <a:solidFill>
                        <a:srgbClr val="A1C448"/>
                      </a:solidFill>
                      <a:prstDash val="solid"/>
                      <a:round/>
                      <a:headEnd type="none" w="sm" len="sm"/>
                      <a:tailEnd type="none" w="sm" len="sm"/>
                    </a:lnB>
                  </a:tcPr>
                </a:tc>
                <a:extLst>
                  <a:ext uri="{0D108BD9-81ED-4DB2-BD59-A6C34878D82A}">
                    <a16:rowId xmlns:a16="http://schemas.microsoft.com/office/drawing/2014/main" val="1701169273"/>
                  </a:ext>
                </a:extLst>
              </a:tr>
              <a:tr h="435969">
                <a:tc>
                  <a:txBody>
                    <a:bodyPr/>
                    <a:lstStyle/>
                    <a:p>
                      <a:pPr marL="0" lvl="0" indent="0" algn="ctr" rtl="0">
                        <a:spcBef>
                          <a:spcPts val="0"/>
                        </a:spcBef>
                        <a:spcAft>
                          <a:spcPts val="0"/>
                        </a:spcAft>
                        <a:buNone/>
                      </a:pPr>
                      <a:r>
                        <a:rPr lang="en" sz="1100" dirty="0">
                          <a:solidFill>
                            <a:schemeClr val="accent2"/>
                          </a:solidFill>
                          <a:latin typeface="Abril Fatface"/>
                          <a:ea typeface="Abril Fatface"/>
                          <a:cs typeface="Abril Fatface"/>
                          <a:sym typeface="Abril Fatface"/>
                        </a:rPr>
                        <a:t>2</a:t>
                      </a:r>
                      <a:endParaRPr sz="1100" dirty="0">
                        <a:solidFill>
                          <a:schemeClr val="accent2"/>
                        </a:solidFill>
                        <a:latin typeface="Abril Fatface"/>
                        <a:ea typeface="Abril Fatface"/>
                        <a:cs typeface="Abril Fatface"/>
                        <a:sym typeface="Abril Fatfac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latin typeface="Oxygen Light"/>
                          <a:ea typeface="Oxygen Light"/>
                          <a:cs typeface="Oxygen Light"/>
                          <a:sym typeface="Oxygen Light"/>
                        </a:rPr>
                        <a:t>Guinness Burgers</a:t>
                      </a:r>
                      <a:endParaRPr sz="1100" dirty="0">
                        <a:latin typeface="Oxygen Light"/>
                        <a:ea typeface="Oxygen Light"/>
                        <a:cs typeface="Oxygen Light"/>
                        <a:sym typeface="Oxygen Ligh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latin typeface="Oxygen Light"/>
                          <a:ea typeface="Oxygen Light"/>
                          <a:cs typeface="Oxygen Light"/>
                          <a:sym typeface="Oxygen Light"/>
                        </a:rPr>
                        <a:t>597</a:t>
                      </a:r>
                      <a:endParaRPr sz="1100" dirty="0">
                        <a:latin typeface="Oxygen Light"/>
                        <a:ea typeface="Oxygen Light"/>
                        <a:cs typeface="Oxygen Light"/>
                        <a:sym typeface="Oxygen Ligh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latin typeface="Oxygen Light"/>
                          <a:ea typeface="Oxygen Light"/>
                          <a:cs typeface="Oxygen Light"/>
                          <a:sym typeface="Oxygen Light"/>
                        </a:rPr>
                        <a:t>7</a:t>
                      </a: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extLst>
                  <a:ext uri="{0D108BD9-81ED-4DB2-BD59-A6C34878D82A}">
                    <a16:rowId xmlns:a16="http://schemas.microsoft.com/office/drawing/2014/main" val="10002"/>
                  </a:ext>
                </a:extLst>
              </a:tr>
              <a:tr h="435969">
                <a:tc>
                  <a:txBody>
                    <a:bodyPr/>
                    <a:lstStyle/>
                    <a:p>
                      <a:pPr marL="0" lvl="0" indent="0" algn="ctr" rtl="0">
                        <a:spcBef>
                          <a:spcPts val="0"/>
                        </a:spcBef>
                        <a:spcAft>
                          <a:spcPts val="0"/>
                        </a:spcAft>
                        <a:buNone/>
                      </a:pPr>
                      <a:r>
                        <a:rPr lang="en-US" sz="1100" dirty="0">
                          <a:solidFill>
                            <a:schemeClr val="accent2"/>
                          </a:solidFill>
                          <a:latin typeface="Abril Fatface"/>
                          <a:ea typeface="Abril Fatface"/>
                          <a:cs typeface="Abril Fatface"/>
                          <a:sym typeface="Abril Fatface"/>
                        </a:rPr>
                        <a:t>3</a:t>
                      </a:r>
                      <a:endParaRPr sz="1100" dirty="0">
                        <a:solidFill>
                          <a:schemeClr val="accent2"/>
                        </a:solidFill>
                        <a:latin typeface="Abril Fatface"/>
                        <a:ea typeface="Abril Fatface"/>
                        <a:cs typeface="Abril Fatface"/>
                        <a:sym typeface="Abril Fatface"/>
                      </a:endParaRPr>
                    </a:p>
                  </a:txBody>
                  <a:tcPr marL="91425" marR="91425" marT="91425" marB="91425">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19050" cap="flat" cmpd="sng" algn="ctr">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US" sz="1100" dirty="0">
                          <a:latin typeface="Oxygen Light"/>
                          <a:ea typeface="Oxygen Light"/>
                          <a:cs typeface="Oxygen Light"/>
                          <a:sym typeface="Oxygen Light"/>
                        </a:rPr>
                        <a:t>Best Ever Pumpkin Pie</a:t>
                      </a:r>
                      <a:endParaRPr sz="1100" dirty="0">
                        <a:latin typeface="Oxygen Light"/>
                        <a:ea typeface="Oxygen Light"/>
                        <a:cs typeface="Oxygen Light"/>
                        <a:sym typeface="Oxygen Light"/>
                      </a:endParaRPr>
                    </a:p>
                  </a:txBody>
                  <a:tcPr marL="91425" marR="91425" marT="91425" marB="91425">
                    <a:lnL w="9525" cap="flat" cmpd="sng" algn="ctr">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19050" cap="flat" cmpd="sng" algn="ctr">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US" sz="1100" dirty="0">
                          <a:latin typeface="Oxygen Light"/>
                          <a:ea typeface="Oxygen Light"/>
                          <a:cs typeface="Oxygen Light"/>
                          <a:sym typeface="Oxygen Light"/>
                        </a:rPr>
                        <a:t>599</a:t>
                      </a:r>
                      <a:endParaRPr sz="1100" dirty="0">
                        <a:latin typeface="Oxygen Light"/>
                        <a:ea typeface="Oxygen Light"/>
                        <a:cs typeface="Oxygen Light"/>
                        <a:sym typeface="Oxygen Light"/>
                      </a:endParaRPr>
                    </a:p>
                  </a:txBody>
                  <a:tcPr marL="91425" marR="91425" marT="91425" marB="91425">
                    <a:lnL w="9525" cap="flat" cmpd="sng" algn="ctr">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19050" cap="flat" cmpd="sng" algn="ctr">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latin typeface="Oxygen Light"/>
                          <a:ea typeface="Oxygen Light"/>
                          <a:cs typeface="Oxygen Light"/>
                          <a:sym typeface="Oxygen Light"/>
                        </a:rPr>
                        <a:t>7</a:t>
                      </a:r>
                    </a:p>
                  </a:txBody>
                  <a:tcPr marL="91425" marR="91425" marT="91425" marB="91425">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lgn="ctr">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extLst>
                  <a:ext uri="{0D108BD9-81ED-4DB2-BD59-A6C34878D82A}">
                    <a16:rowId xmlns:a16="http://schemas.microsoft.com/office/drawing/2014/main" val="2391919288"/>
                  </a:ext>
                </a:extLst>
              </a:tr>
              <a:tr h="435969">
                <a:tc>
                  <a:txBody>
                    <a:bodyPr/>
                    <a:lstStyle/>
                    <a:p>
                      <a:pPr marL="0" lvl="0" indent="0" algn="ctr" rtl="0">
                        <a:spcBef>
                          <a:spcPts val="0"/>
                        </a:spcBef>
                        <a:spcAft>
                          <a:spcPts val="0"/>
                        </a:spcAft>
                        <a:buNone/>
                      </a:pPr>
                      <a:r>
                        <a:rPr lang="en" sz="1100" dirty="0">
                          <a:solidFill>
                            <a:schemeClr val="accent2"/>
                          </a:solidFill>
                          <a:latin typeface="Abril Fatface"/>
                          <a:ea typeface="Abril Fatface"/>
                          <a:cs typeface="Abril Fatface"/>
                          <a:sym typeface="Abril Fatface"/>
                        </a:rPr>
                        <a:t>4</a:t>
                      </a:r>
                      <a:endParaRPr sz="1100" dirty="0">
                        <a:solidFill>
                          <a:schemeClr val="accent2"/>
                        </a:solidFill>
                        <a:latin typeface="Abril Fatface"/>
                        <a:ea typeface="Abril Fatface"/>
                        <a:cs typeface="Abril Fatface"/>
                        <a:sym typeface="Abril Fatfac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latin typeface="Oxygen Light"/>
                          <a:ea typeface="Oxygen Light"/>
                          <a:cs typeface="Oxygen Light"/>
                          <a:sym typeface="Oxygen Light"/>
                        </a:rPr>
                        <a:t>15 min Shrimp Scampi</a:t>
                      </a:r>
                      <a:endParaRPr sz="1100" dirty="0">
                        <a:latin typeface="Oxygen Light"/>
                        <a:ea typeface="Oxygen Light"/>
                        <a:cs typeface="Oxygen Light"/>
                        <a:sym typeface="Oxygen Ligh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latin typeface="Oxygen Light"/>
                          <a:ea typeface="Oxygen Light"/>
                          <a:cs typeface="Oxygen Light"/>
                          <a:sym typeface="Oxygen Light"/>
                        </a:rPr>
                        <a:t>596</a:t>
                      </a:r>
                      <a:endParaRPr sz="1100" dirty="0">
                        <a:latin typeface="Oxygen Light"/>
                        <a:ea typeface="Oxygen Light"/>
                        <a:cs typeface="Oxygen Light"/>
                        <a:sym typeface="Oxygen Ligh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latin typeface="Oxygen Light"/>
                          <a:ea typeface="Oxygen Light"/>
                          <a:cs typeface="Oxygen Light"/>
                          <a:sym typeface="Oxygen Light"/>
                        </a:rPr>
                        <a:t>9</a:t>
                      </a: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extLst>
                  <a:ext uri="{0D108BD9-81ED-4DB2-BD59-A6C34878D82A}">
                    <a16:rowId xmlns:a16="http://schemas.microsoft.com/office/drawing/2014/main" val="10003"/>
                  </a:ext>
                </a:extLst>
              </a:tr>
              <a:tr h="435969">
                <a:tc>
                  <a:txBody>
                    <a:bodyPr/>
                    <a:lstStyle/>
                    <a:p>
                      <a:pPr marL="0" lvl="0" indent="0" algn="ctr" rtl="0">
                        <a:spcBef>
                          <a:spcPts val="0"/>
                        </a:spcBef>
                        <a:spcAft>
                          <a:spcPts val="0"/>
                        </a:spcAft>
                        <a:buNone/>
                      </a:pPr>
                      <a:r>
                        <a:rPr lang="en" sz="1100" dirty="0">
                          <a:solidFill>
                            <a:schemeClr val="accent2"/>
                          </a:solidFill>
                          <a:latin typeface="Abril Fatface"/>
                          <a:ea typeface="Abril Fatface"/>
                          <a:cs typeface="Abril Fatface"/>
                          <a:sym typeface="Abril Fatface"/>
                        </a:rPr>
                        <a:t>5</a:t>
                      </a: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3810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latin typeface="Oxygen Light"/>
                          <a:ea typeface="Oxygen Light"/>
                          <a:cs typeface="Oxygen Light"/>
                          <a:sym typeface="Oxygen Light"/>
                        </a:rPr>
                        <a:t>French Toast Breakfast Sandwich</a:t>
                      </a:r>
                      <a:endParaRPr sz="1100" dirty="0">
                        <a:latin typeface="Oxygen Light"/>
                        <a:ea typeface="Oxygen Light"/>
                        <a:cs typeface="Oxygen Light"/>
                        <a:sym typeface="Oxygen Ligh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3810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latin typeface="Oxygen Light"/>
                          <a:ea typeface="Oxygen Light"/>
                          <a:cs typeface="Oxygen Light"/>
                          <a:sym typeface="Oxygen Light"/>
                        </a:rPr>
                        <a:t>596</a:t>
                      </a:r>
                      <a:endParaRPr sz="1100" dirty="0">
                        <a:latin typeface="Oxygen Light"/>
                        <a:ea typeface="Oxygen Light"/>
                        <a:cs typeface="Oxygen Light"/>
                        <a:sym typeface="Oxygen Ligh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38100" cap="flat" cmpd="sng">
                      <a:solidFill>
                        <a:srgbClr val="A1C448"/>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latin typeface="Oxygen Light"/>
                          <a:ea typeface="Oxygen Light"/>
                          <a:cs typeface="Oxygen Light"/>
                          <a:sym typeface="Oxygen Light"/>
                        </a:rPr>
                        <a:t>7</a:t>
                      </a: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38100" cap="flat" cmpd="sng">
                      <a:solidFill>
                        <a:srgbClr val="A1C448"/>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3" name="Picture 2">
            <a:extLst>
              <a:ext uri="{FF2B5EF4-FFF2-40B4-BE49-F238E27FC236}">
                <a16:creationId xmlns:a16="http://schemas.microsoft.com/office/drawing/2014/main" id="{4D240C8B-6798-994F-82B8-FBB43D35F28B}"/>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backgroundMark x1="16615" y1="69154" x2="16615" y2="69154"/>
                        <a14:backgroundMark x1="16385" y1="57462" x2="16385" y2="63615"/>
                        <a14:backgroundMark x1="19692" y1="40846" x2="21385" y2="40846"/>
                        <a14:backgroundMark x1="21692" y1="39846" x2="21692" y2="41308"/>
                        <a14:backgroundMark x1="22000" y1="41154" x2="22000" y2="41154"/>
                      </a14:backgroundRemoval>
                    </a14:imgEffect>
                  </a14:imgLayer>
                </a14:imgProps>
              </a:ext>
            </a:extLst>
          </a:blip>
          <a:stretch>
            <a:fillRect/>
          </a:stretch>
        </p:blipFill>
        <p:spPr>
          <a:xfrm flipH="1">
            <a:off x="-1065587" y="1692190"/>
            <a:ext cx="4185314" cy="4185314"/>
          </a:xfrm>
          <a:prstGeom prst="rect">
            <a:avLst/>
          </a:prstGeom>
        </p:spPr>
      </p:pic>
    </p:spTree>
    <p:extLst>
      <p:ext uri="{BB962C8B-B14F-4D97-AF65-F5344CB8AC3E}">
        <p14:creationId xmlns:p14="http://schemas.microsoft.com/office/powerpoint/2010/main" val="1778477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41"/>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a:t>
            </a:r>
            <a:r>
              <a:rPr lang="en" dirty="0"/>
              <a:t>S EASY AS 1, 2 … N</a:t>
            </a:r>
            <a:endParaRPr dirty="0"/>
          </a:p>
        </p:txBody>
      </p:sp>
      <p:cxnSp>
        <p:nvCxnSpPr>
          <p:cNvPr id="939" name="Google Shape;939;p41"/>
          <p:cNvCxnSpPr>
            <a:cxnSpLocks/>
          </p:cNvCxnSpPr>
          <p:nvPr/>
        </p:nvCxnSpPr>
        <p:spPr>
          <a:xfrm>
            <a:off x="3612204" y="695425"/>
            <a:ext cx="5580296" cy="0"/>
          </a:xfrm>
          <a:prstGeom prst="straightConnector1">
            <a:avLst/>
          </a:prstGeom>
          <a:noFill/>
          <a:ln w="76200" cap="flat" cmpd="sng">
            <a:solidFill>
              <a:schemeClr val="accent1"/>
            </a:solidFill>
            <a:prstDash val="solid"/>
            <a:round/>
            <a:headEnd type="none" w="med" len="med"/>
            <a:tailEnd type="none" w="med" len="med"/>
          </a:ln>
        </p:spPr>
      </p:cxnSp>
      <p:pic>
        <p:nvPicPr>
          <p:cNvPr id="940" name="Google Shape;940;p41"/>
          <p:cNvPicPr preferRelativeResize="0"/>
          <p:nvPr/>
        </p:nvPicPr>
        <p:blipFill>
          <a:blip r:embed="rId3">
            <a:alphaModFix/>
          </a:blip>
          <a:stretch>
            <a:fillRect/>
          </a:stretch>
        </p:blipFill>
        <p:spPr>
          <a:xfrm>
            <a:off x="6626783" y="709770"/>
            <a:ext cx="1641524" cy="1041403"/>
          </a:xfrm>
          <a:prstGeom prst="rect">
            <a:avLst/>
          </a:prstGeom>
          <a:noFill/>
          <a:ln>
            <a:noFill/>
          </a:ln>
        </p:spPr>
      </p:pic>
      <p:sp>
        <p:nvSpPr>
          <p:cNvPr id="942" name="Google Shape;942;p41"/>
          <p:cNvSpPr/>
          <p:nvPr/>
        </p:nvSpPr>
        <p:spPr>
          <a:xfrm>
            <a:off x="1620318" y="903092"/>
            <a:ext cx="1225500" cy="12243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1"/>
          <p:cNvSpPr txBox="1">
            <a:spLocks noGrp="1"/>
          </p:cNvSpPr>
          <p:nvPr>
            <p:ph type="title" idx="4294967295"/>
          </p:nvPr>
        </p:nvSpPr>
        <p:spPr>
          <a:xfrm>
            <a:off x="176264" y="1129444"/>
            <a:ext cx="4917000" cy="84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200" dirty="0"/>
              <a:t>10</a:t>
            </a:r>
            <a:endParaRPr sz="5200" dirty="0"/>
          </a:p>
        </p:txBody>
      </p:sp>
      <p:sp>
        <p:nvSpPr>
          <p:cNvPr id="944" name="Google Shape;944;p41"/>
          <p:cNvSpPr txBox="1">
            <a:spLocks noGrp="1"/>
          </p:cNvSpPr>
          <p:nvPr>
            <p:ph type="ctrTitle" idx="4294967295"/>
          </p:nvPr>
        </p:nvSpPr>
        <p:spPr>
          <a:xfrm>
            <a:off x="668861" y="1006686"/>
            <a:ext cx="5061000" cy="60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t>Average Steps &amp; Ingredients</a:t>
            </a:r>
            <a:endParaRPr sz="1400" dirty="0"/>
          </a:p>
        </p:txBody>
      </p:sp>
      <p:cxnSp>
        <p:nvCxnSpPr>
          <p:cNvPr id="951" name="Google Shape;951;p41"/>
          <p:cNvCxnSpPr/>
          <p:nvPr/>
        </p:nvCxnSpPr>
        <p:spPr>
          <a:xfrm>
            <a:off x="4572000" y="2899250"/>
            <a:ext cx="0" cy="1841400"/>
          </a:xfrm>
          <a:prstGeom prst="straightConnector1">
            <a:avLst/>
          </a:prstGeom>
          <a:noFill/>
          <a:ln w="19050" cap="flat" cmpd="sng">
            <a:solidFill>
              <a:schemeClr val="accent1"/>
            </a:solidFill>
            <a:prstDash val="solid"/>
            <a:round/>
            <a:headEnd type="none" w="med" len="med"/>
            <a:tailEnd type="none" w="med" len="med"/>
          </a:ln>
        </p:spPr>
      </p:cxnSp>
      <p:pic>
        <p:nvPicPr>
          <p:cNvPr id="3074" name="Picture 2">
            <a:extLst>
              <a:ext uri="{FF2B5EF4-FFF2-40B4-BE49-F238E27FC236}">
                <a16:creationId xmlns:a16="http://schemas.microsoft.com/office/drawing/2014/main" id="{4FB61816-2493-2248-A53B-C02337BF82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03" y="2303598"/>
            <a:ext cx="3699846" cy="253435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EB723EDD-6DAC-C04A-82A2-0C64767D7E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6333" y="2286222"/>
            <a:ext cx="3711820" cy="2551729"/>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8" name="Google Shape;940;p41">
            <a:extLst>
              <a:ext uri="{FF2B5EF4-FFF2-40B4-BE49-F238E27FC236}">
                <a16:creationId xmlns:a16="http://schemas.microsoft.com/office/drawing/2014/main" id="{D768E4A9-6F36-9949-B17D-7A47C41FBCA6}"/>
              </a:ext>
            </a:extLst>
          </p:cNvPr>
          <p:cNvPicPr preferRelativeResize="0"/>
          <p:nvPr/>
        </p:nvPicPr>
        <p:blipFill>
          <a:blip r:embed="rId3">
            <a:alphaModFix/>
          </a:blip>
          <a:stretch>
            <a:fillRect/>
          </a:stretch>
        </p:blipFill>
        <p:spPr>
          <a:xfrm flipH="1">
            <a:off x="7274331" y="174723"/>
            <a:ext cx="1641524" cy="1041403"/>
          </a:xfrm>
          <a:prstGeom prst="rect">
            <a:avLst/>
          </a:prstGeom>
          <a:noFill/>
          <a:ln>
            <a:noFill/>
          </a:ln>
        </p:spPr>
      </p:pic>
      <p:pic>
        <p:nvPicPr>
          <p:cNvPr id="29" name="Google Shape;912;p40">
            <a:extLst>
              <a:ext uri="{FF2B5EF4-FFF2-40B4-BE49-F238E27FC236}">
                <a16:creationId xmlns:a16="http://schemas.microsoft.com/office/drawing/2014/main" id="{CEC057E1-640A-DA49-90B1-3F235A855D58}"/>
              </a:ext>
            </a:extLst>
          </p:cNvPr>
          <p:cNvPicPr preferRelativeResize="0"/>
          <p:nvPr/>
        </p:nvPicPr>
        <p:blipFill>
          <a:blip r:embed="rId6">
            <a:alphaModFix/>
          </a:blip>
          <a:stretch>
            <a:fillRect/>
          </a:stretch>
        </p:blipFill>
        <p:spPr>
          <a:xfrm rot="-5613130">
            <a:off x="7630991" y="715556"/>
            <a:ext cx="1016937" cy="115659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50"/>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INGREDIENTS</a:t>
            </a:r>
            <a:endParaRPr dirty="0"/>
          </a:p>
        </p:txBody>
      </p:sp>
      <p:cxnSp>
        <p:nvCxnSpPr>
          <p:cNvPr id="1125" name="Google Shape;1125;p50"/>
          <p:cNvCxnSpPr>
            <a:cxnSpLocks/>
          </p:cNvCxnSpPr>
          <p:nvPr/>
        </p:nvCxnSpPr>
        <p:spPr>
          <a:xfrm>
            <a:off x="2954740" y="702249"/>
            <a:ext cx="6371263" cy="0"/>
          </a:xfrm>
          <a:prstGeom prst="straightConnector1">
            <a:avLst/>
          </a:prstGeom>
          <a:noFill/>
          <a:ln w="76200" cap="flat" cmpd="sng">
            <a:solidFill>
              <a:schemeClr val="accent1"/>
            </a:solidFill>
            <a:prstDash val="solid"/>
            <a:round/>
            <a:headEnd type="none" w="med" len="med"/>
            <a:tailEnd type="none" w="med" len="med"/>
          </a:ln>
        </p:spPr>
      </p:cxnSp>
      <p:pic>
        <p:nvPicPr>
          <p:cNvPr id="3" name="Picture 2">
            <a:extLst>
              <a:ext uri="{FF2B5EF4-FFF2-40B4-BE49-F238E27FC236}">
                <a16:creationId xmlns:a16="http://schemas.microsoft.com/office/drawing/2014/main" id="{D2C93477-1A45-E34D-A61A-2D0FC322A3F5}"/>
              </a:ext>
            </a:extLst>
          </p:cNvPr>
          <p:cNvPicPr>
            <a:picLocks noChangeAspect="1"/>
          </p:cNvPicPr>
          <p:nvPr/>
        </p:nvPicPr>
        <p:blipFill>
          <a:blip r:embed="rId3"/>
          <a:stretch>
            <a:fillRect/>
          </a:stretch>
        </p:blipFill>
        <p:spPr>
          <a:xfrm>
            <a:off x="1096435" y="991369"/>
            <a:ext cx="6951130" cy="3597210"/>
          </a:xfrm>
          <a:prstGeom prst="rect">
            <a:avLst/>
          </a:prstGeom>
          <a:ln>
            <a:solidFill>
              <a:schemeClr val="accent1"/>
            </a:solidFill>
          </a:ln>
        </p:spPr>
      </p:pic>
    </p:spTree>
    <p:extLst>
      <p:ext uri="{BB962C8B-B14F-4D97-AF65-F5344CB8AC3E}">
        <p14:creationId xmlns:p14="http://schemas.microsoft.com/office/powerpoint/2010/main" val="1213143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37"/>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MILK</a:t>
            </a:r>
            <a:endParaRPr dirty="0"/>
          </a:p>
        </p:txBody>
      </p:sp>
      <p:sp>
        <p:nvSpPr>
          <p:cNvPr id="838" name="Google Shape;838;p37"/>
          <p:cNvSpPr/>
          <p:nvPr/>
        </p:nvSpPr>
        <p:spPr>
          <a:xfrm>
            <a:off x="99774" y="1906797"/>
            <a:ext cx="1886654" cy="1840819"/>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4" name="Google Shape;844;p37"/>
          <p:cNvCxnSpPr>
            <a:cxnSpLocks/>
          </p:cNvCxnSpPr>
          <p:nvPr/>
        </p:nvCxnSpPr>
        <p:spPr>
          <a:xfrm>
            <a:off x="1701220" y="695425"/>
            <a:ext cx="7541213" cy="0"/>
          </a:xfrm>
          <a:prstGeom prst="straightConnector1">
            <a:avLst/>
          </a:prstGeom>
          <a:noFill/>
          <a:ln w="76200" cap="flat" cmpd="sng">
            <a:solidFill>
              <a:schemeClr val="accent1"/>
            </a:solidFill>
            <a:prstDash val="solid"/>
            <a:round/>
            <a:headEnd type="none" w="med" len="med"/>
            <a:tailEnd type="none" w="med" len="med"/>
          </a:ln>
        </p:spPr>
      </p:cxnSp>
      <p:pic>
        <p:nvPicPr>
          <p:cNvPr id="4" name="Picture 3">
            <a:extLst>
              <a:ext uri="{FF2B5EF4-FFF2-40B4-BE49-F238E27FC236}">
                <a16:creationId xmlns:a16="http://schemas.microsoft.com/office/drawing/2014/main" id="{D81B6237-C732-6443-82BF-C48142D5928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62600" y1="23310" x2="66600" y2="28671"/>
                        <a14:foregroundMark x1="64000" y1="45221" x2="63000" y2="71096"/>
                        <a14:foregroundMark x1="89600" y1="52214" x2="89600" y2="73193"/>
                      </a14:backgroundRemoval>
                    </a14:imgEffect>
                    <a14:imgEffect>
                      <a14:saturation sat="122000"/>
                    </a14:imgEffect>
                  </a14:imgLayer>
                </a14:imgProps>
              </a:ext>
            </a:extLst>
          </a:blip>
          <a:stretch>
            <a:fillRect/>
          </a:stretch>
        </p:blipFill>
        <p:spPr>
          <a:xfrm>
            <a:off x="-1919504" y="1555068"/>
            <a:ext cx="3682511" cy="3159595"/>
          </a:xfrm>
          <a:prstGeom prst="rect">
            <a:avLst/>
          </a:prstGeom>
        </p:spPr>
      </p:pic>
      <p:pic>
        <p:nvPicPr>
          <p:cNvPr id="6146" name="Picture 2">
            <a:extLst>
              <a:ext uri="{FF2B5EF4-FFF2-40B4-BE49-F238E27FC236}">
                <a16:creationId xmlns:a16="http://schemas.microsoft.com/office/drawing/2014/main" id="{94A59313-347E-D849-884C-A1E077B984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4450" y="939748"/>
            <a:ext cx="6533254" cy="377491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12" name="Google Shape;838;p37">
            <a:extLst>
              <a:ext uri="{FF2B5EF4-FFF2-40B4-BE49-F238E27FC236}">
                <a16:creationId xmlns:a16="http://schemas.microsoft.com/office/drawing/2014/main" id="{C78EEAB5-474A-D64C-B3E8-CA1530474E17}"/>
              </a:ext>
            </a:extLst>
          </p:cNvPr>
          <p:cNvSpPr/>
          <p:nvPr/>
        </p:nvSpPr>
        <p:spPr>
          <a:xfrm>
            <a:off x="6902650" y="1686125"/>
            <a:ext cx="1886654" cy="1840819"/>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7"/>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MILK</a:t>
            </a:r>
            <a:endParaRPr dirty="0"/>
          </a:p>
        </p:txBody>
      </p:sp>
      <p:cxnSp>
        <p:nvCxnSpPr>
          <p:cNvPr id="844" name="Google Shape;844;p37"/>
          <p:cNvCxnSpPr>
            <a:cxnSpLocks/>
          </p:cNvCxnSpPr>
          <p:nvPr/>
        </p:nvCxnSpPr>
        <p:spPr>
          <a:xfrm>
            <a:off x="1701220" y="695425"/>
            <a:ext cx="7541213" cy="0"/>
          </a:xfrm>
          <a:prstGeom prst="straightConnector1">
            <a:avLst/>
          </a:prstGeom>
          <a:noFill/>
          <a:ln w="76200" cap="flat" cmpd="sng">
            <a:solidFill>
              <a:schemeClr val="accent1"/>
            </a:solidFill>
            <a:prstDash val="solid"/>
            <a:round/>
            <a:headEnd type="none" w="med" len="med"/>
            <a:tailEnd type="none" w="med" len="med"/>
          </a:ln>
        </p:spPr>
      </p:cxnSp>
      <p:pic>
        <p:nvPicPr>
          <p:cNvPr id="7170" name="Picture 2">
            <a:extLst>
              <a:ext uri="{FF2B5EF4-FFF2-40B4-BE49-F238E27FC236}">
                <a16:creationId xmlns:a16="http://schemas.microsoft.com/office/drawing/2014/main" id="{FD076BD7-B818-5F4C-B120-84E499A06D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693" y="1160581"/>
            <a:ext cx="6387184" cy="236636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DFB942F-D5C9-6447-BEB0-3D491254AC78}"/>
              </a:ext>
            </a:extLst>
          </p:cNvPr>
          <p:cNvPicPr>
            <a:picLocks noChangeAspect="1"/>
          </p:cNvPicPr>
          <p:nvPr/>
        </p:nvPicPr>
        <p:blipFill>
          <a:blip r:embed="rId4"/>
          <a:stretch>
            <a:fillRect/>
          </a:stretch>
        </p:blipFill>
        <p:spPr>
          <a:xfrm>
            <a:off x="758526" y="3576104"/>
            <a:ext cx="5960740" cy="505952"/>
          </a:xfrm>
          <a:prstGeom prst="rect">
            <a:avLst/>
          </a:prstGeom>
          <a:ln>
            <a:solidFill>
              <a:schemeClr val="accent1"/>
            </a:solidFill>
          </a:ln>
        </p:spPr>
      </p:pic>
      <p:pic>
        <p:nvPicPr>
          <p:cNvPr id="6" name="Picture 5">
            <a:extLst>
              <a:ext uri="{FF2B5EF4-FFF2-40B4-BE49-F238E27FC236}">
                <a16:creationId xmlns:a16="http://schemas.microsoft.com/office/drawing/2014/main" id="{D0EA0AA6-2FFE-C242-8641-06AD41DC0D0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36615" y1="45000" x2="36615" y2="73538"/>
                        <a14:foregroundMark x1="36615" y1="73538" x2="42769" y2="55538"/>
                        <a14:foregroundMark x1="42769" y1="55538" x2="40077" y2="43538"/>
                        <a14:foregroundMark x1="40077" y1="43538" x2="38000" y2="59769"/>
                        <a14:foregroundMark x1="38000" y1="59769" x2="41462" y2="73769"/>
                        <a14:foregroundMark x1="68000" y1="29308" x2="72769" y2="29462"/>
                        <a14:foregroundMark x1="72769" y1="24692" x2="73769" y2="24846"/>
                        <a14:foregroundMark x1="75231" y1="18462" x2="76846" y2="18615"/>
                        <a14:foregroundMark x1="41462" y1="19462" x2="44308" y2="21923"/>
                        <a14:foregroundMark x1="41000" y1="17692" x2="41000" y2="17692"/>
                        <a14:foregroundMark x1="39846" y1="18308" x2="39846" y2="18308"/>
                      </a14:backgroundRemoval>
                    </a14:imgEffect>
                    <a14:imgEffect>
                      <a14:sharpenSoften amount="25000"/>
                    </a14:imgEffect>
                    <a14:imgEffect>
                      <a14:saturation sat="145000"/>
                    </a14:imgEffect>
                    <a14:imgEffect>
                      <a14:brightnessContrast contrast="20000"/>
                    </a14:imgEffect>
                  </a14:imgLayer>
                </a14:imgProps>
              </a:ext>
            </a:extLst>
          </a:blip>
          <a:stretch>
            <a:fillRect/>
          </a:stretch>
        </p:blipFill>
        <p:spPr>
          <a:xfrm>
            <a:off x="6635191" y="1686125"/>
            <a:ext cx="2975737" cy="3113658"/>
          </a:xfrm>
          <a:prstGeom prst="rect">
            <a:avLst/>
          </a:prstGeom>
        </p:spPr>
      </p:pic>
    </p:spTree>
    <p:extLst>
      <p:ext uri="{BB962C8B-B14F-4D97-AF65-F5344CB8AC3E}">
        <p14:creationId xmlns:p14="http://schemas.microsoft.com/office/powerpoint/2010/main" val="16199468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txBox="1">
            <a:spLocks noGrp="1"/>
          </p:cNvSpPr>
          <p:nvPr>
            <p:ph type="ctrTitle"/>
          </p:nvPr>
        </p:nvSpPr>
        <p:spPr>
          <a:xfrm>
            <a:off x="1870200" y="2127525"/>
            <a:ext cx="5403600" cy="25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CAVEATS</a:t>
            </a:r>
            <a:endParaRPr dirty="0"/>
          </a:p>
        </p:txBody>
      </p:sp>
      <p:sp>
        <p:nvSpPr>
          <p:cNvPr id="190" name="Google Shape;190;p26"/>
          <p:cNvSpPr txBox="1">
            <a:spLocks noGrp="1"/>
          </p:cNvSpPr>
          <p:nvPr>
            <p:ph type="subTitle" idx="1"/>
          </p:nvPr>
        </p:nvSpPr>
        <p:spPr>
          <a:xfrm>
            <a:off x="3013650" y="2454225"/>
            <a:ext cx="3116700" cy="1506300"/>
          </a:xfrm>
          <a:prstGeom prst="rect">
            <a:avLst/>
          </a:prstGeom>
        </p:spPr>
        <p:txBody>
          <a:bodyPr spcFirstLastPara="1" wrap="square" lIns="91425" tIns="91425" rIns="91425" bIns="91425" anchor="t" anchorCtr="0">
            <a:noAutofit/>
          </a:bodyPr>
          <a:lstStyle/>
          <a:p>
            <a:pPr marL="0" lvl="0" indent="0"/>
            <a:r>
              <a:rPr lang="en-US" sz="1000" dirty="0"/>
              <a:t>Some things to consider about the data &amp; our analysis</a:t>
            </a:r>
          </a:p>
          <a:p>
            <a:pPr marL="0" lvl="0" indent="0" algn="ctr" rtl="0">
              <a:spcBef>
                <a:spcPts val="0"/>
              </a:spcBef>
              <a:spcAft>
                <a:spcPts val="0"/>
              </a:spcAft>
              <a:buNone/>
            </a:pPr>
            <a:endParaRPr dirty="0"/>
          </a:p>
        </p:txBody>
      </p:sp>
      <p:pic>
        <p:nvPicPr>
          <p:cNvPr id="191" name="Google Shape;191;p26"/>
          <p:cNvPicPr preferRelativeResize="0"/>
          <p:nvPr/>
        </p:nvPicPr>
        <p:blipFill>
          <a:blip r:embed="rId3">
            <a:alphaModFix/>
          </a:blip>
          <a:stretch>
            <a:fillRect/>
          </a:stretch>
        </p:blipFill>
        <p:spPr>
          <a:xfrm>
            <a:off x="5822399" y="3709754"/>
            <a:ext cx="1670011" cy="1768350"/>
          </a:xfrm>
          <a:prstGeom prst="rect">
            <a:avLst/>
          </a:prstGeom>
          <a:noFill/>
          <a:ln>
            <a:noFill/>
          </a:ln>
        </p:spPr>
      </p:pic>
      <p:sp>
        <p:nvSpPr>
          <p:cNvPr id="192" name="Google Shape;192;p26"/>
          <p:cNvSpPr txBox="1">
            <a:spLocks noGrp="1"/>
          </p:cNvSpPr>
          <p:nvPr>
            <p:ph type="title" idx="2"/>
          </p:nvPr>
        </p:nvSpPr>
        <p:spPr>
          <a:xfrm>
            <a:off x="3897150" y="1361375"/>
            <a:ext cx="13497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pic>
        <p:nvPicPr>
          <p:cNvPr id="193" name="Google Shape;193;p26"/>
          <p:cNvPicPr preferRelativeResize="0"/>
          <p:nvPr/>
        </p:nvPicPr>
        <p:blipFill>
          <a:blip r:embed="rId4">
            <a:alphaModFix/>
          </a:blip>
          <a:stretch>
            <a:fillRect/>
          </a:stretch>
        </p:blipFill>
        <p:spPr>
          <a:xfrm>
            <a:off x="7064484" y="3166276"/>
            <a:ext cx="2225666" cy="2625849"/>
          </a:xfrm>
          <a:prstGeom prst="rect">
            <a:avLst/>
          </a:prstGeom>
          <a:noFill/>
          <a:ln>
            <a:noFill/>
          </a:ln>
        </p:spPr>
      </p:pic>
      <p:pic>
        <p:nvPicPr>
          <p:cNvPr id="194" name="Google Shape;194;p26"/>
          <p:cNvPicPr preferRelativeResize="0"/>
          <p:nvPr/>
        </p:nvPicPr>
        <p:blipFill>
          <a:blip r:embed="rId5">
            <a:alphaModFix/>
          </a:blip>
          <a:stretch>
            <a:fillRect/>
          </a:stretch>
        </p:blipFill>
        <p:spPr>
          <a:xfrm>
            <a:off x="2444947" y="3275076"/>
            <a:ext cx="2762071" cy="2786977"/>
          </a:xfrm>
          <a:prstGeom prst="rect">
            <a:avLst/>
          </a:prstGeom>
          <a:noFill/>
          <a:ln>
            <a:noFill/>
          </a:ln>
        </p:spPr>
      </p:pic>
      <p:pic>
        <p:nvPicPr>
          <p:cNvPr id="195" name="Google Shape;195;p26"/>
          <p:cNvPicPr preferRelativeResize="0"/>
          <p:nvPr/>
        </p:nvPicPr>
        <p:blipFill>
          <a:blip r:embed="rId6">
            <a:alphaModFix/>
          </a:blip>
          <a:stretch>
            <a:fillRect/>
          </a:stretch>
        </p:blipFill>
        <p:spPr>
          <a:xfrm>
            <a:off x="1829677" y="3564767"/>
            <a:ext cx="1731910" cy="2097667"/>
          </a:xfrm>
          <a:prstGeom prst="rect">
            <a:avLst/>
          </a:prstGeom>
          <a:noFill/>
          <a:ln>
            <a:noFill/>
          </a:ln>
        </p:spPr>
      </p:pic>
      <p:pic>
        <p:nvPicPr>
          <p:cNvPr id="196" name="Google Shape;196;p26"/>
          <p:cNvPicPr preferRelativeResize="0"/>
          <p:nvPr/>
        </p:nvPicPr>
        <p:blipFill>
          <a:blip r:embed="rId7">
            <a:alphaModFix/>
          </a:blip>
          <a:stretch>
            <a:fillRect/>
          </a:stretch>
        </p:blipFill>
        <p:spPr>
          <a:xfrm>
            <a:off x="-503175" y="3768265"/>
            <a:ext cx="1582008" cy="1690668"/>
          </a:xfrm>
          <a:prstGeom prst="rect">
            <a:avLst/>
          </a:prstGeom>
          <a:noFill/>
          <a:ln>
            <a:noFill/>
          </a:ln>
        </p:spPr>
      </p:pic>
      <p:pic>
        <p:nvPicPr>
          <p:cNvPr id="197" name="Google Shape;197;p26"/>
          <p:cNvPicPr preferRelativeResize="0"/>
          <p:nvPr/>
        </p:nvPicPr>
        <p:blipFill>
          <a:blip r:embed="rId8">
            <a:alphaModFix/>
          </a:blip>
          <a:stretch>
            <a:fillRect/>
          </a:stretch>
        </p:blipFill>
        <p:spPr>
          <a:xfrm>
            <a:off x="847773" y="3709750"/>
            <a:ext cx="1299312" cy="2003005"/>
          </a:xfrm>
          <a:prstGeom prst="rect">
            <a:avLst/>
          </a:prstGeom>
          <a:noFill/>
          <a:ln>
            <a:noFill/>
          </a:ln>
        </p:spPr>
      </p:pic>
      <p:pic>
        <p:nvPicPr>
          <p:cNvPr id="198" name="Google Shape;198;p26"/>
          <p:cNvPicPr preferRelativeResize="0"/>
          <p:nvPr/>
        </p:nvPicPr>
        <p:blipFill>
          <a:blip r:embed="rId9">
            <a:alphaModFix/>
          </a:blip>
          <a:stretch>
            <a:fillRect/>
          </a:stretch>
        </p:blipFill>
        <p:spPr>
          <a:xfrm>
            <a:off x="4753813" y="3662024"/>
            <a:ext cx="1162152" cy="1863781"/>
          </a:xfrm>
          <a:prstGeom prst="rect">
            <a:avLst/>
          </a:prstGeom>
          <a:noFill/>
          <a:ln>
            <a:noFill/>
          </a:ln>
        </p:spPr>
      </p:pic>
    </p:spTree>
    <p:extLst>
      <p:ext uri="{BB962C8B-B14F-4D97-AF65-F5344CB8AC3E}">
        <p14:creationId xmlns:p14="http://schemas.microsoft.com/office/powerpoint/2010/main" val="1321532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txBox="1">
            <a:spLocks noGrp="1"/>
          </p:cNvSpPr>
          <p:nvPr>
            <p:ph type="ctrTitle"/>
          </p:nvPr>
        </p:nvSpPr>
        <p:spPr>
          <a:xfrm>
            <a:off x="1870200" y="2127525"/>
            <a:ext cx="5403600" cy="25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OBJECTIVES</a:t>
            </a:r>
            <a:endParaRPr dirty="0"/>
          </a:p>
        </p:txBody>
      </p:sp>
      <p:sp>
        <p:nvSpPr>
          <p:cNvPr id="190" name="Google Shape;190;p26"/>
          <p:cNvSpPr txBox="1">
            <a:spLocks noGrp="1"/>
          </p:cNvSpPr>
          <p:nvPr>
            <p:ph type="subTitle" idx="1"/>
          </p:nvPr>
        </p:nvSpPr>
        <p:spPr>
          <a:xfrm>
            <a:off x="3013650" y="2454225"/>
            <a:ext cx="3116700" cy="1506300"/>
          </a:xfrm>
          <a:prstGeom prst="rect">
            <a:avLst/>
          </a:prstGeom>
        </p:spPr>
        <p:txBody>
          <a:bodyPr spcFirstLastPara="1" wrap="square" lIns="91425" tIns="91425" rIns="91425" bIns="91425" anchor="t" anchorCtr="0">
            <a:noAutofit/>
          </a:bodyPr>
          <a:lstStyle/>
          <a:p>
            <a:pPr marL="0" lvl="0" indent="0"/>
            <a:r>
              <a:rPr lang="en-US" sz="1000" dirty="0"/>
              <a:t>Food accessibility, food options &amp; where you go</a:t>
            </a:r>
          </a:p>
          <a:p>
            <a:pPr marL="0" lvl="0" indent="0" algn="ctr" rtl="0">
              <a:spcBef>
                <a:spcPts val="0"/>
              </a:spcBef>
              <a:spcAft>
                <a:spcPts val="0"/>
              </a:spcAft>
              <a:buNone/>
            </a:pPr>
            <a:endParaRPr dirty="0"/>
          </a:p>
        </p:txBody>
      </p:sp>
      <p:pic>
        <p:nvPicPr>
          <p:cNvPr id="191" name="Google Shape;191;p26"/>
          <p:cNvPicPr preferRelativeResize="0"/>
          <p:nvPr/>
        </p:nvPicPr>
        <p:blipFill>
          <a:blip r:embed="rId3">
            <a:alphaModFix/>
          </a:blip>
          <a:stretch>
            <a:fillRect/>
          </a:stretch>
        </p:blipFill>
        <p:spPr>
          <a:xfrm>
            <a:off x="5822399" y="3709754"/>
            <a:ext cx="1670011" cy="1768350"/>
          </a:xfrm>
          <a:prstGeom prst="rect">
            <a:avLst/>
          </a:prstGeom>
          <a:noFill/>
          <a:ln>
            <a:noFill/>
          </a:ln>
        </p:spPr>
      </p:pic>
      <p:sp>
        <p:nvSpPr>
          <p:cNvPr id="192" name="Google Shape;192;p26"/>
          <p:cNvSpPr txBox="1">
            <a:spLocks noGrp="1"/>
          </p:cNvSpPr>
          <p:nvPr>
            <p:ph type="title" idx="2"/>
          </p:nvPr>
        </p:nvSpPr>
        <p:spPr>
          <a:xfrm>
            <a:off x="3897150" y="1361375"/>
            <a:ext cx="13497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pic>
        <p:nvPicPr>
          <p:cNvPr id="193" name="Google Shape;193;p26"/>
          <p:cNvPicPr preferRelativeResize="0"/>
          <p:nvPr/>
        </p:nvPicPr>
        <p:blipFill>
          <a:blip r:embed="rId4">
            <a:alphaModFix/>
          </a:blip>
          <a:stretch>
            <a:fillRect/>
          </a:stretch>
        </p:blipFill>
        <p:spPr>
          <a:xfrm>
            <a:off x="7064484" y="3166276"/>
            <a:ext cx="2225666" cy="2625849"/>
          </a:xfrm>
          <a:prstGeom prst="rect">
            <a:avLst/>
          </a:prstGeom>
          <a:noFill/>
          <a:ln>
            <a:noFill/>
          </a:ln>
        </p:spPr>
      </p:pic>
      <p:pic>
        <p:nvPicPr>
          <p:cNvPr id="194" name="Google Shape;194;p26"/>
          <p:cNvPicPr preferRelativeResize="0"/>
          <p:nvPr/>
        </p:nvPicPr>
        <p:blipFill>
          <a:blip r:embed="rId5">
            <a:alphaModFix/>
          </a:blip>
          <a:stretch>
            <a:fillRect/>
          </a:stretch>
        </p:blipFill>
        <p:spPr>
          <a:xfrm>
            <a:off x="2444947" y="3275076"/>
            <a:ext cx="2762071" cy="2786977"/>
          </a:xfrm>
          <a:prstGeom prst="rect">
            <a:avLst/>
          </a:prstGeom>
          <a:noFill/>
          <a:ln>
            <a:noFill/>
          </a:ln>
        </p:spPr>
      </p:pic>
      <p:pic>
        <p:nvPicPr>
          <p:cNvPr id="195" name="Google Shape;195;p26"/>
          <p:cNvPicPr preferRelativeResize="0"/>
          <p:nvPr/>
        </p:nvPicPr>
        <p:blipFill>
          <a:blip r:embed="rId6">
            <a:alphaModFix/>
          </a:blip>
          <a:stretch>
            <a:fillRect/>
          </a:stretch>
        </p:blipFill>
        <p:spPr>
          <a:xfrm>
            <a:off x="1829677" y="3564767"/>
            <a:ext cx="1731910" cy="2097667"/>
          </a:xfrm>
          <a:prstGeom prst="rect">
            <a:avLst/>
          </a:prstGeom>
          <a:noFill/>
          <a:ln>
            <a:noFill/>
          </a:ln>
        </p:spPr>
      </p:pic>
      <p:pic>
        <p:nvPicPr>
          <p:cNvPr id="196" name="Google Shape;196;p26"/>
          <p:cNvPicPr preferRelativeResize="0"/>
          <p:nvPr/>
        </p:nvPicPr>
        <p:blipFill>
          <a:blip r:embed="rId7">
            <a:alphaModFix/>
          </a:blip>
          <a:stretch>
            <a:fillRect/>
          </a:stretch>
        </p:blipFill>
        <p:spPr>
          <a:xfrm>
            <a:off x="-503175" y="3768265"/>
            <a:ext cx="1582008" cy="1690668"/>
          </a:xfrm>
          <a:prstGeom prst="rect">
            <a:avLst/>
          </a:prstGeom>
          <a:noFill/>
          <a:ln>
            <a:noFill/>
          </a:ln>
        </p:spPr>
      </p:pic>
      <p:pic>
        <p:nvPicPr>
          <p:cNvPr id="197" name="Google Shape;197;p26"/>
          <p:cNvPicPr preferRelativeResize="0"/>
          <p:nvPr/>
        </p:nvPicPr>
        <p:blipFill>
          <a:blip r:embed="rId8">
            <a:alphaModFix/>
          </a:blip>
          <a:stretch>
            <a:fillRect/>
          </a:stretch>
        </p:blipFill>
        <p:spPr>
          <a:xfrm>
            <a:off x="847773" y="3709750"/>
            <a:ext cx="1299312" cy="2003005"/>
          </a:xfrm>
          <a:prstGeom prst="rect">
            <a:avLst/>
          </a:prstGeom>
          <a:noFill/>
          <a:ln>
            <a:noFill/>
          </a:ln>
        </p:spPr>
      </p:pic>
      <p:pic>
        <p:nvPicPr>
          <p:cNvPr id="198" name="Google Shape;198;p26"/>
          <p:cNvPicPr preferRelativeResize="0"/>
          <p:nvPr/>
        </p:nvPicPr>
        <p:blipFill>
          <a:blip r:embed="rId9">
            <a:alphaModFix/>
          </a:blip>
          <a:stretch>
            <a:fillRect/>
          </a:stretch>
        </p:blipFill>
        <p:spPr>
          <a:xfrm>
            <a:off x="4753813" y="3662024"/>
            <a:ext cx="1162152" cy="1863781"/>
          </a:xfrm>
          <a:prstGeom prst="rect">
            <a:avLst/>
          </a:prstGeom>
          <a:noFill/>
          <a:ln>
            <a:noFill/>
          </a:ln>
        </p:spPr>
      </p:pic>
    </p:spTree>
    <p:extLst>
      <p:ext uri="{BB962C8B-B14F-4D97-AF65-F5344CB8AC3E}">
        <p14:creationId xmlns:p14="http://schemas.microsoft.com/office/powerpoint/2010/main" val="17496103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47"/>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CAVEATS</a:t>
            </a:r>
            <a:endParaRPr dirty="0"/>
          </a:p>
        </p:txBody>
      </p:sp>
      <p:cxnSp>
        <p:nvCxnSpPr>
          <p:cNvPr id="1072" name="Google Shape;1072;p47"/>
          <p:cNvCxnSpPr/>
          <p:nvPr/>
        </p:nvCxnSpPr>
        <p:spPr>
          <a:xfrm>
            <a:off x="2408375" y="695425"/>
            <a:ext cx="6883800" cy="0"/>
          </a:xfrm>
          <a:prstGeom prst="straightConnector1">
            <a:avLst/>
          </a:prstGeom>
          <a:noFill/>
          <a:ln w="76200" cap="flat" cmpd="sng">
            <a:solidFill>
              <a:schemeClr val="accent1"/>
            </a:solidFill>
            <a:prstDash val="solid"/>
            <a:round/>
            <a:headEnd type="none" w="med" len="med"/>
            <a:tailEnd type="none" w="med" len="med"/>
          </a:ln>
        </p:spPr>
      </p:cxnSp>
      <p:sp>
        <p:nvSpPr>
          <p:cNvPr id="1073" name="Google Shape;1073;p47"/>
          <p:cNvSpPr/>
          <p:nvPr/>
        </p:nvSpPr>
        <p:spPr>
          <a:xfrm>
            <a:off x="2408376" y="3838852"/>
            <a:ext cx="299400" cy="2988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7"/>
          <p:cNvSpPr/>
          <p:nvPr/>
        </p:nvSpPr>
        <p:spPr>
          <a:xfrm>
            <a:off x="6489419" y="3838852"/>
            <a:ext cx="299400" cy="2988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7"/>
          <p:cNvSpPr/>
          <p:nvPr/>
        </p:nvSpPr>
        <p:spPr>
          <a:xfrm>
            <a:off x="3203019" y="2725838"/>
            <a:ext cx="299400" cy="2988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7"/>
          <p:cNvSpPr/>
          <p:nvPr/>
        </p:nvSpPr>
        <p:spPr>
          <a:xfrm>
            <a:off x="5716023" y="2725838"/>
            <a:ext cx="299400" cy="2988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7"/>
          <p:cNvSpPr/>
          <p:nvPr/>
        </p:nvSpPr>
        <p:spPr>
          <a:xfrm>
            <a:off x="4422298" y="2324887"/>
            <a:ext cx="299400" cy="2988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7"/>
          <p:cNvSpPr txBox="1">
            <a:spLocks noGrp="1"/>
          </p:cNvSpPr>
          <p:nvPr>
            <p:ph type="ctrTitle" idx="4294967295"/>
          </p:nvPr>
        </p:nvSpPr>
        <p:spPr>
          <a:xfrm>
            <a:off x="764564" y="3526427"/>
            <a:ext cx="1425600" cy="606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dirty="0"/>
              <a:t>#1</a:t>
            </a:r>
            <a:endParaRPr sz="1400" dirty="0"/>
          </a:p>
        </p:txBody>
      </p:sp>
      <p:sp>
        <p:nvSpPr>
          <p:cNvPr id="1079" name="Google Shape;1079;p47"/>
          <p:cNvSpPr txBox="1">
            <a:spLocks noGrp="1"/>
          </p:cNvSpPr>
          <p:nvPr>
            <p:ph type="subTitle" idx="4294967295"/>
          </p:nvPr>
        </p:nvSpPr>
        <p:spPr>
          <a:xfrm>
            <a:off x="764538" y="3810352"/>
            <a:ext cx="1425600" cy="4434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1000" dirty="0"/>
              <a:t>Comparing food deserts in relation to specific supermarket chains</a:t>
            </a:r>
            <a:endParaRPr sz="1000" dirty="0"/>
          </a:p>
        </p:txBody>
      </p:sp>
      <p:sp>
        <p:nvSpPr>
          <p:cNvPr id="1080" name="Google Shape;1080;p47"/>
          <p:cNvSpPr txBox="1">
            <a:spLocks noGrp="1"/>
          </p:cNvSpPr>
          <p:nvPr>
            <p:ph type="ctrTitle" idx="4294967295"/>
          </p:nvPr>
        </p:nvSpPr>
        <p:spPr>
          <a:xfrm>
            <a:off x="1539824" y="2413389"/>
            <a:ext cx="1425600" cy="606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dirty="0"/>
              <a:t>#2</a:t>
            </a:r>
            <a:endParaRPr sz="1400" dirty="0"/>
          </a:p>
        </p:txBody>
      </p:sp>
      <p:sp>
        <p:nvSpPr>
          <p:cNvPr id="1081" name="Google Shape;1081;p47"/>
          <p:cNvSpPr txBox="1">
            <a:spLocks noGrp="1"/>
          </p:cNvSpPr>
          <p:nvPr>
            <p:ph type="subTitle" idx="4294967295"/>
          </p:nvPr>
        </p:nvSpPr>
        <p:spPr>
          <a:xfrm>
            <a:off x="1539798" y="2697314"/>
            <a:ext cx="1425600" cy="4434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1000" dirty="0"/>
              <a:t>Breaking up food accessibility by urban/suburban/rural areas</a:t>
            </a:r>
            <a:endParaRPr sz="1000" dirty="0"/>
          </a:p>
        </p:txBody>
      </p:sp>
      <p:sp>
        <p:nvSpPr>
          <p:cNvPr id="1082" name="Google Shape;1082;p47"/>
          <p:cNvSpPr txBox="1">
            <a:spLocks noGrp="1"/>
          </p:cNvSpPr>
          <p:nvPr>
            <p:ph type="ctrTitle" idx="4294967295"/>
          </p:nvPr>
        </p:nvSpPr>
        <p:spPr>
          <a:xfrm>
            <a:off x="3859139" y="1421389"/>
            <a:ext cx="1425600" cy="60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t>#3</a:t>
            </a:r>
            <a:endParaRPr sz="1400" dirty="0"/>
          </a:p>
        </p:txBody>
      </p:sp>
      <p:sp>
        <p:nvSpPr>
          <p:cNvPr id="1083" name="Google Shape;1083;p47"/>
          <p:cNvSpPr txBox="1">
            <a:spLocks noGrp="1"/>
          </p:cNvSpPr>
          <p:nvPr>
            <p:ph type="subTitle" idx="4294967295"/>
          </p:nvPr>
        </p:nvSpPr>
        <p:spPr>
          <a:xfrm>
            <a:off x="3859113" y="1705314"/>
            <a:ext cx="14256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000" dirty="0"/>
              <a:t>Using other fast food chains or restaurants</a:t>
            </a:r>
            <a:endParaRPr sz="1000" dirty="0"/>
          </a:p>
        </p:txBody>
      </p:sp>
      <p:sp>
        <p:nvSpPr>
          <p:cNvPr id="1084" name="Google Shape;1084;p47"/>
          <p:cNvSpPr txBox="1">
            <a:spLocks noGrp="1"/>
          </p:cNvSpPr>
          <p:nvPr>
            <p:ph type="ctrTitle" idx="4294967295"/>
          </p:nvPr>
        </p:nvSpPr>
        <p:spPr>
          <a:xfrm>
            <a:off x="6240767" y="2413402"/>
            <a:ext cx="1425600" cy="60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 4</a:t>
            </a:r>
            <a:endParaRPr sz="1400" dirty="0"/>
          </a:p>
        </p:txBody>
      </p:sp>
      <p:sp>
        <p:nvSpPr>
          <p:cNvPr id="1085" name="Google Shape;1085;p47"/>
          <p:cNvSpPr txBox="1">
            <a:spLocks noGrp="1"/>
          </p:cNvSpPr>
          <p:nvPr>
            <p:ph type="subTitle" idx="4294967295"/>
          </p:nvPr>
        </p:nvSpPr>
        <p:spPr>
          <a:xfrm>
            <a:off x="6240753" y="2697339"/>
            <a:ext cx="1472700" cy="443400"/>
          </a:xfrm>
          <a:prstGeom prst="rect">
            <a:avLst/>
          </a:prstGeom>
        </p:spPr>
        <p:txBody>
          <a:bodyPr spcFirstLastPara="1" wrap="square" lIns="91425" tIns="91425" rIns="91425" bIns="91425" anchor="t" anchorCtr="0">
            <a:noAutofit/>
          </a:bodyPr>
          <a:lstStyle/>
          <a:p>
            <a:pPr marL="0" indent="0">
              <a:spcAft>
                <a:spcPts val="1600"/>
              </a:spcAft>
              <a:buNone/>
            </a:pPr>
            <a:r>
              <a:rPr lang="en-US" sz="1000" dirty="0"/>
              <a:t>No definitive categorization of recipes</a:t>
            </a:r>
          </a:p>
          <a:p>
            <a:pPr marL="0" lvl="0" indent="0" algn="l" rtl="0">
              <a:spcBef>
                <a:spcPts val="0"/>
              </a:spcBef>
              <a:spcAft>
                <a:spcPts val="1600"/>
              </a:spcAft>
              <a:buNone/>
            </a:pPr>
            <a:endParaRPr sz="1000" dirty="0"/>
          </a:p>
        </p:txBody>
      </p:sp>
      <p:sp>
        <p:nvSpPr>
          <p:cNvPr id="1086" name="Google Shape;1086;p47"/>
          <p:cNvSpPr txBox="1">
            <a:spLocks noGrp="1"/>
          </p:cNvSpPr>
          <p:nvPr>
            <p:ph type="ctrTitle" idx="4294967295"/>
          </p:nvPr>
        </p:nvSpPr>
        <p:spPr>
          <a:xfrm>
            <a:off x="7023914" y="3526414"/>
            <a:ext cx="1425600" cy="60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 5</a:t>
            </a:r>
            <a:endParaRPr sz="1400" dirty="0"/>
          </a:p>
        </p:txBody>
      </p:sp>
      <p:sp>
        <p:nvSpPr>
          <p:cNvPr id="1087" name="Google Shape;1087;p47"/>
          <p:cNvSpPr txBox="1">
            <a:spLocks noGrp="1"/>
          </p:cNvSpPr>
          <p:nvPr>
            <p:ph type="subTitle" idx="4294967295"/>
          </p:nvPr>
        </p:nvSpPr>
        <p:spPr>
          <a:xfrm>
            <a:off x="7023888" y="3810339"/>
            <a:ext cx="1425600" cy="44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000" dirty="0"/>
              <a:t>No details on serving sizes in the recipes</a:t>
            </a:r>
            <a:endParaRPr sz="1000" dirty="0"/>
          </a:p>
        </p:txBody>
      </p:sp>
      <p:pic>
        <p:nvPicPr>
          <p:cNvPr id="1088" name="Google Shape;1088;p47"/>
          <p:cNvPicPr preferRelativeResize="0"/>
          <p:nvPr/>
        </p:nvPicPr>
        <p:blipFill>
          <a:blip r:embed="rId3">
            <a:alphaModFix/>
          </a:blip>
          <a:stretch>
            <a:fillRect/>
          </a:stretch>
        </p:blipFill>
        <p:spPr>
          <a:xfrm>
            <a:off x="3047785" y="2994787"/>
            <a:ext cx="3118429" cy="31337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txBox="1">
            <a:spLocks noGrp="1"/>
          </p:cNvSpPr>
          <p:nvPr>
            <p:ph type="ctrTitle"/>
          </p:nvPr>
        </p:nvSpPr>
        <p:spPr>
          <a:xfrm>
            <a:off x="1870200" y="2127525"/>
            <a:ext cx="5403600" cy="25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QUESTIONS</a:t>
            </a:r>
            <a:endParaRPr dirty="0"/>
          </a:p>
        </p:txBody>
      </p:sp>
      <p:sp>
        <p:nvSpPr>
          <p:cNvPr id="190" name="Google Shape;190;p26"/>
          <p:cNvSpPr txBox="1">
            <a:spLocks noGrp="1"/>
          </p:cNvSpPr>
          <p:nvPr>
            <p:ph type="subTitle" idx="1"/>
          </p:nvPr>
        </p:nvSpPr>
        <p:spPr>
          <a:xfrm>
            <a:off x="3013650" y="2454225"/>
            <a:ext cx="3116700" cy="1506300"/>
          </a:xfrm>
          <a:prstGeom prst="rect">
            <a:avLst/>
          </a:prstGeom>
        </p:spPr>
        <p:txBody>
          <a:bodyPr spcFirstLastPara="1" wrap="square" lIns="91425" tIns="91425" rIns="91425" bIns="91425" anchor="t" anchorCtr="0">
            <a:noAutofit/>
          </a:bodyPr>
          <a:lstStyle/>
          <a:p>
            <a:pPr marL="0" lvl="0" indent="0"/>
            <a:r>
              <a:rPr lang="en-US" sz="1000" dirty="0"/>
              <a:t>What else would you like to know? </a:t>
            </a:r>
          </a:p>
          <a:p>
            <a:pPr marL="0" lvl="0" indent="0" algn="ctr" rtl="0">
              <a:spcBef>
                <a:spcPts val="0"/>
              </a:spcBef>
              <a:spcAft>
                <a:spcPts val="0"/>
              </a:spcAft>
              <a:buNone/>
            </a:pPr>
            <a:endParaRPr dirty="0"/>
          </a:p>
        </p:txBody>
      </p:sp>
      <p:pic>
        <p:nvPicPr>
          <p:cNvPr id="191" name="Google Shape;191;p26"/>
          <p:cNvPicPr preferRelativeResize="0"/>
          <p:nvPr/>
        </p:nvPicPr>
        <p:blipFill>
          <a:blip r:embed="rId3">
            <a:alphaModFix/>
          </a:blip>
          <a:stretch>
            <a:fillRect/>
          </a:stretch>
        </p:blipFill>
        <p:spPr>
          <a:xfrm>
            <a:off x="5822399" y="3709754"/>
            <a:ext cx="1670011" cy="1768350"/>
          </a:xfrm>
          <a:prstGeom prst="rect">
            <a:avLst/>
          </a:prstGeom>
          <a:noFill/>
          <a:ln>
            <a:noFill/>
          </a:ln>
        </p:spPr>
      </p:pic>
      <p:sp>
        <p:nvSpPr>
          <p:cNvPr id="192" name="Google Shape;192;p26"/>
          <p:cNvSpPr txBox="1">
            <a:spLocks noGrp="1"/>
          </p:cNvSpPr>
          <p:nvPr>
            <p:ph type="title" idx="2"/>
          </p:nvPr>
        </p:nvSpPr>
        <p:spPr>
          <a:xfrm>
            <a:off x="3897150" y="1361375"/>
            <a:ext cx="13497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pic>
        <p:nvPicPr>
          <p:cNvPr id="193" name="Google Shape;193;p26"/>
          <p:cNvPicPr preferRelativeResize="0"/>
          <p:nvPr/>
        </p:nvPicPr>
        <p:blipFill>
          <a:blip r:embed="rId4">
            <a:alphaModFix/>
          </a:blip>
          <a:stretch>
            <a:fillRect/>
          </a:stretch>
        </p:blipFill>
        <p:spPr>
          <a:xfrm>
            <a:off x="7064484" y="3166276"/>
            <a:ext cx="2225666" cy="2625849"/>
          </a:xfrm>
          <a:prstGeom prst="rect">
            <a:avLst/>
          </a:prstGeom>
          <a:noFill/>
          <a:ln>
            <a:noFill/>
          </a:ln>
        </p:spPr>
      </p:pic>
      <p:pic>
        <p:nvPicPr>
          <p:cNvPr id="194" name="Google Shape;194;p26"/>
          <p:cNvPicPr preferRelativeResize="0"/>
          <p:nvPr/>
        </p:nvPicPr>
        <p:blipFill>
          <a:blip r:embed="rId5">
            <a:alphaModFix/>
          </a:blip>
          <a:stretch>
            <a:fillRect/>
          </a:stretch>
        </p:blipFill>
        <p:spPr>
          <a:xfrm>
            <a:off x="2444947" y="3275076"/>
            <a:ext cx="2762071" cy="2786977"/>
          </a:xfrm>
          <a:prstGeom prst="rect">
            <a:avLst/>
          </a:prstGeom>
          <a:noFill/>
          <a:ln>
            <a:noFill/>
          </a:ln>
        </p:spPr>
      </p:pic>
      <p:pic>
        <p:nvPicPr>
          <p:cNvPr id="195" name="Google Shape;195;p26"/>
          <p:cNvPicPr preferRelativeResize="0"/>
          <p:nvPr/>
        </p:nvPicPr>
        <p:blipFill>
          <a:blip r:embed="rId6">
            <a:alphaModFix/>
          </a:blip>
          <a:stretch>
            <a:fillRect/>
          </a:stretch>
        </p:blipFill>
        <p:spPr>
          <a:xfrm>
            <a:off x="1829677" y="3564767"/>
            <a:ext cx="1731910" cy="2097667"/>
          </a:xfrm>
          <a:prstGeom prst="rect">
            <a:avLst/>
          </a:prstGeom>
          <a:noFill/>
          <a:ln>
            <a:noFill/>
          </a:ln>
        </p:spPr>
      </p:pic>
      <p:pic>
        <p:nvPicPr>
          <p:cNvPr id="196" name="Google Shape;196;p26"/>
          <p:cNvPicPr preferRelativeResize="0"/>
          <p:nvPr/>
        </p:nvPicPr>
        <p:blipFill>
          <a:blip r:embed="rId7">
            <a:alphaModFix/>
          </a:blip>
          <a:stretch>
            <a:fillRect/>
          </a:stretch>
        </p:blipFill>
        <p:spPr>
          <a:xfrm>
            <a:off x="-503175" y="3768265"/>
            <a:ext cx="1582008" cy="1690668"/>
          </a:xfrm>
          <a:prstGeom prst="rect">
            <a:avLst/>
          </a:prstGeom>
          <a:noFill/>
          <a:ln>
            <a:noFill/>
          </a:ln>
        </p:spPr>
      </p:pic>
      <p:pic>
        <p:nvPicPr>
          <p:cNvPr id="197" name="Google Shape;197;p26"/>
          <p:cNvPicPr preferRelativeResize="0"/>
          <p:nvPr/>
        </p:nvPicPr>
        <p:blipFill>
          <a:blip r:embed="rId8">
            <a:alphaModFix/>
          </a:blip>
          <a:stretch>
            <a:fillRect/>
          </a:stretch>
        </p:blipFill>
        <p:spPr>
          <a:xfrm>
            <a:off x="847773" y="3709750"/>
            <a:ext cx="1299312" cy="2003005"/>
          </a:xfrm>
          <a:prstGeom prst="rect">
            <a:avLst/>
          </a:prstGeom>
          <a:noFill/>
          <a:ln>
            <a:noFill/>
          </a:ln>
        </p:spPr>
      </p:pic>
      <p:pic>
        <p:nvPicPr>
          <p:cNvPr id="198" name="Google Shape;198;p26"/>
          <p:cNvPicPr preferRelativeResize="0"/>
          <p:nvPr/>
        </p:nvPicPr>
        <p:blipFill>
          <a:blip r:embed="rId9">
            <a:alphaModFix/>
          </a:blip>
          <a:stretch>
            <a:fillRect/>
          </a:stretch>
        </p:blipFill>
        <p:spPr>
          <a:xfrm>
            <a:off x="4753813" y="3662024"/>
            <a:ext cx="1162152" cy="1863781"/>
          </a:xfrm>
          <a:prstGeom prst="rect">
            <a:avLst/>
          </a:prstGeom>
          <a:noFill/>
          <a:ln>
            <a:noFill/>
          </a:ln>
        </p:spPr>
      </p:pic>
    </p:spTree>
    <p:extLst>
      <p:ext uri="{BB962C8B-B14F-4D97-AF65-F5344CB8AC3E}">
        <p14:creationId xmlns:p14="http://schemas.microsoft.com/office/powerpoint/2010/main" val="12821045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8"/>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RESOURCES</a:t>
            </a:r>
            <a:endParaRPr dirty="0"/>
          </a:p>
        </p:txBody>
      </p:sp>
      <p:sp>
        <p:nvSpPr>
          <p:cNvPr id="217" name="Google Shape;217;p28"/>
          <p:cNvSpPr/>
          <p:nvPr/>
        </p:nvSpPr>
        <p:spPr>
          <a:xfrm>
            <a:off x="5086575" y="1445013"/>
            <a:ext cx="2879400" cy="28794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8"/>
          <p:cNvSpPr txBox="1">
            <a:spLocks noGrp="1"/>
          </p:cNvSpPr>
          <p:nvPr>
            <p:ph type="subTitle" idx="1"/>
          </p:nvPr>
        </p:nvSpPr>
        <p:spPr>
          <a:xfrm>
            <a:off x="250723" y="2313900"/>
            <a:ext cx="4252033" cy="1506300"/>
          </a:xfrm>
          <a:prstGeom prst="rect">
            <a:avLst/>
          </a:prstGeom>
        </p:spPr>
        <p:txBody>
          <a:bodyPr spcFirstLastPara="1" vert="horz" wrap="square" lIns="91425" tIns="91425" rIns="91425" bIns="91425" anchor="t" anchorCtr="0">
            <a:noAutofit/>
          </a:bodyPr>
          <a:lstStyle/>
          <a:p>
            <a:pPr marL="0" lvl="0" indent="0" algn="r"/>
            <a:r>
              <a:rPr lang="en-US" sz="1000" dirty="0" err="1"/>
              <a:t>Data.gov</a:t>
            </a:r>
            <a:r>
              <a:rPr lang="en-US" sz="1000" dirty="0"/>
              <a:t> Food Consumptions &amp; Nutrient (Nutritional Information)</a:t>
            </a:r>
          </a:p>
          <a:p>
            <a:pPr marL="0" lvl="0" indent="0" algn="r"/>
            <a:r>
              <a:rPr lang="en-US" sz="1000" dirty="0"/>
              <a:t>USDA Agricultural Marketing Service (Farmers Markets)</a:t>
            </a:r>
          </a:p>
          <a:p>
            <a:pPr marL="0" lvl="0" indent="0" algn="r"/>
            <a:r>
              <a:rPr lang="en-US" sz="1000" dirty="0"/>
              <a:t>2010 Census &amp; Food Access Research Atlas (Food Desert)</a:t>
            </a:r>
          </a:p>
          <a:p>
            <a:pPr marL="0" lvl="0" indent="0" algn="r"/>
            <a:r>
              <a:rPr lang="en-US" sz="1000" dirty="0" err="1"/>
              <a:t>Food.com</a:t>
            </a:r>
            <a:r>
              <a:rPr lang="en-US" sz="1000" dirty="0"/>
              <a:t> (Recipes)</a:t>
            </a:r>
          </a:p>
          <a:p>
            <a:pPr marL="0" lvl="0" indent="0" algn="r"/>
            <a:r>
              <a:rPr lang="en-US" sz="1000" dirty="0"/>
              <a:t>McDonalds Website (McDonalds)</a:t>
            </a:r>
            <a:endParaRPr sz="1000" dirty="0"/>
          </a:p>
        </p:txBody>
      </p:sp>
      <p:cxnSp>
        <p:nvCxnSpPr>
          <p:cNvPr id="219" name="Google Shape;219;p28"/>
          <p:cNvCxnSpPr/>
          <p:nvPr/>
        </p:nvCxnSpPr>
        <p:spPr>
          <a:xfrm>
            <a:off x="4219950" y="695425"/>
            <a:ext cx="4991100" cy="0"/>
          </a:xfrm>
          <a:prstGeom prst="straightConnector1">
            <a:avLst/>
          </a:prstGeom>
          <a:noFill/>
          <a:ln w="76200" cap="flat" cmpd="sng">
            <a:solidFill>
              <a:schemeClr val="accent1"/>
            </a:solidFill>
            <a:prstDash val="solid"/>
            <a:round/>
            <a:headEnd type="none" w="med" len="med"/>
            <a:tailEnd type="none" w="med" len="med"/>
          </a:ln>
        </p:spPr>
      </p:cxnSp>
      <p:pic>
        <p:nvPicPr>
          <p:cNvPr id="220" name="Google Shape;220;p28"/>
          <p:cNvPicPr preferRelativeResize="0"/>
          <p:nvPr/>
        </p:nvPicPr>
        <p:blipFill>
          <a:blip r:embed="rId3">
            <a:alphaModFix/>
          </a:blip>
          <a:stretch>
            <a:fillRect/>
          </a:stretch>
        </p:blipFill>
        <p:spPr>
          <a:xfrm rot="1496174">
            <a:off x="5029826" y="1598162"/>
            <a:ext cx="2322049" cy="2356750"/>
          </a:xfrm>
          <a:prstGeom prst="rect">
            <a:avLst/>
          </a:prstGeom>
          <a:noFill/>
          <a:ln>
            <a:noFill/>
          </a:ln>
        </p:spPr>
      </p:pic>
      <p:pic>
        <p:nvPicPr>
          <p:cNvPr id="221" name="Google Shape;221;p28"/>
          <p:cNvPicPr preferRelativeResize="0"/>
          <p:nvPr/>
        </p:nvPicPr>
        <p:blipFill>
          <a:blip r:embed="rId3">
            <a:alphaModFix/>
          </a:blip>
          <a:stretch>
            <a:fillRect/>
          </a:stretch>
        </p:blipFill>
        <p:spPr>
          <a:xfrm rot="1496174">
            <a:off x="5353676" y="2179187"/>
            <a:ext cx="2322049" cy="2356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9"/>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OBJECTIVES</a:t>
            </a:r>
            <a:endParaRPr dirty="0"/>
          </a:p>
        </p:txBody>
      </p:sp>
      <p:sp>
        <p:nvSpPr>
          <p:cNvPr id="227" name="Google Shape;227;p29"/>
          <p:cNvSpPr txBox="1">
            <a:spLocks noGrp="1"/>
          </p:cNvSpPr>
          <p:nvPr>
            <p:ph type="ctrTitle" idx="2"/>
          </p:nvPr>
        </p:nvSpPr>
        <p:spPr>
          <a:xfrm>
            <a:off x="1209150" y="2894325"/>
            <a:ext cx="2109300" cy="60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Food Accessibility</a:t>
            </a:r>
            <a:endParaRPr dirty="0"/>
          </a:p>
        </p:txBody>
      </p:sp>
      <p:sp>
        <p:nvSpPr>
          <p:cNvPr id="228" name="Google Shape;228;p29"/>
          <p:cNvSpPr/>
          <p:nvPr/>
        </p:nvSpPr>
        <p:spPr>
          <a:xfrm>
            <a:off x="1856400" y="1822025"/>
            <a:ext cx="938400" cy="9384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9"/>
          <p:cNvSpPr txBox="1">
            <a:spLocks noGrp="1"/>
          </p:cNvSpPr>
          <p:nvPr>
            <p:ph type="subTitle" idx="1"/>
          </p:nvPr>
        </p:nvSpPr>
        <p:spPr>
          <a:xfrm>
            <a:off x="1268125" y="3172400"/>
            <a:ext cx="19857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does it mean for food to be accessible? </a:t>
            </a:r>
            <a:endParaRPr dirty="0"/>
          </a:p>
        </p:txBody>
      </p:sp>
      <p:sp>
        <p:nvSpPr>
          <p:cNvPr id="230" name="Google Shape;230;p29"/>
          <p:cNvSpPr txBox="1">
            <a:spLocks noGrp="1"/>
          </p:cNvSpPr>
          <p:nvPr>
            <p:ph type="ctrTitle" idx="3"/>
          </p:nvPr>
        </p:nvSpPr>
        <p:spPr>
          <a:xfrm>
            <a:off x="3517350" y="2894325"/>
            <a:ext cx="2109300" cy="60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Being ”Healthy”</a:t>
            </a:r>
            <a:endParaRPr dirty="0"/>
          </a:p>
        </p:txBody>
      </p:sp>
      <p:sp>
        <p:nvSpPr>
          <p:cNvPr id="231" name="Google Shape;231;p29"/>
          <p:cNvSpPr txBox="1">
            <a:spLocks noGrp="1"/>
          </p:cNvSpPr>
          <p:nvPr>
            <p:ph type="subTitle" idx="4"/>
          </p:nvPr>
        </p:nvSpPr>
        <p:spPr>
          <a:xfrm>
            <a:off x="3612450" y="3178250"/>
            <a:ext cx="1919100" cy="792600"/>
          </a:xfrm>
          <a:prstGeom prst="rect">
            <a:avLst/>
          </a:prstGeom>
        </p:spPr>
        <p:txBody>
          <a:bodyPr spcFirstLastPara="1" wrap="square" lIns="91425" tIns="91425" rIns="91425" bIns="91425" anchor="t" anchorCtr="0">
            <a:noAutofit/>
          </a:bodyPr>
          <a:lstStyle/>
          <a:p>
            <a:pPr marL="0" lvl="0" indent="0">
              <a:buSzPts val="1100"/>
            </a:pPr>
            <a:r>
              <a:rPr lang="en-US" dirty="0">
                <a:solidFill>
                  <a:srgbClr val="000000"/>
                </a:solidFill>
              </a:rPr>
              <a:t>How does ”healthy” shape the way we categorize food? </a:t>
            </a:r>
            <a:endParaRPr dirty="0"/>
          </a:p>
        </p:txBody>
      </p:sp>
      <p:sp>
        <p:nvSpPr>
          <p:cNvPr id="232" name="Google Shape;232;p29"/>
          <p:cNvSpPr txBox="1">
            <a:spLocks noGrp="1"/>
          </p:cNvSpPr>
          <p:nvPr>
            <p:ph type="ctrTitle" idx="5"/>
          </p:nvPr>
        </p:nvSpPr>
        <p:spPr>
          <a:xfrm>
            <a:off x="5825550" y="2894325"/>
            <a:ext cx="2109300" cy="60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Choices We Make</a:t>
            </a:r>
            <a:endParaRPr dirty="0"/>
          </a:p>
        </p:txBody>
      </p:sp>
      <p:sp>
        <p:nvSpPr>
          <p:cNvPr id="233" name="Google Shape;233;p29"/>
          <p:cNvSpPr/>
          <p:nvPr/>
        </p:nvSpPr>
        <p:spPr>
          <a:xfrm>
            <a:off x="6422625" y="1822025"/>
            <a:ext cx="938400" cy="9384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9"/>
          <p:cNvSpPr/>
          <p:nvPr/>
        </p:nvSpPr>
        <p:spPr>
          <a:xfrm>
            <a:off x="4091175" y="1822025"/>
            <a:ext cx="938400" cy="938400"/>
          </a:xfrm>
          <a:prstGeom prst="ellipse">
            <a:avLst/>
          </a:prstGeom>
          <a:solidFill>
            <a:srgbClr val="A1C44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txBox="1">
            <a:spLocks noGrp="1"/>
          </p:cNvSpPr>
          <p:nvPr>
            <p:ph type="subTitle" idx="6"/>
          </p:nvPr>
        </p:nvSpPr>
        <p:spPr>
          <a:xfrm>
            <a:off x="5920650" y="3178250"/>
            <a:ext cx="19191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How are our choices shaped by accessibility &amp; health?</a:t>
            </a:r>
            <a:endParaRPr dirty="0"/>
          </a:p>
        </p:txBody>
      </p:sp>
      <p:pic>
        <p:nvPicPr>
          <p:cNvPr id="236" name="Google Shape;236;p29"/>
          <p:cNvPicPr preferRelativeResize="0"/>
          <p:nvPr/>
        </p:nvPicPr>
        <p:blipFill>
          <a:blip r:embed="rId3">
            <a:alphaModFix/>
          </a:blip>
          <a:stretch>
            <a:fillRect/>
          </a:stretch>
        </p:blipFill>
        <p:spPr>
          <a:xfrm>
            <a:off x="1667813" y="1838325"/>
            <a:ext cx="1168725" cy="905800"/>
          </a:xfrm>
          <a:prstGeom prst="rect">
            <a:avLst/>
          </a:prstGeom>
          <a:noFill/>
          <a:ln>
            <a:noFill/>
          </a:ln>
        </p:spPr>
      </p:pic>
      <p:pic>
        <p:nvPicPr>
          <p:cNvPr id="237" name="Google Shape;237;p29"/>
          <p:cNvPicPr preferRelativeResize="0"/>
          <p:nvPr/>
        </p:nvPicPr>
        <p:blipFill>
          <a:blip r:embed="rId4">
            <a:alphaModFix/>
          </a:blip>
          <a:stretch>
            <a:fillRect/>
          </a:stretch>
        </p:blipFill>
        <p:spPr>
          <a:xfrm>
            <a:off x="6520950" y="1838326"/>
            <a:ext cx="741743" cy="905800"/>
          </a:xfrm>
          <a:prstGeom prst="rect">
            <a:avLst/>
          </a:prstGeom>
          <a:noFill/>
          <a:ln>
            <a:noFill/>
          </a:ln>
        </p:spPr>
      </p:pic>
      <p:pic>
        <p:nvPicPr>
          <p:cNvPr id="238" name="Google Shape;238;p29"/>
          <p:cNvPicPr preferRelativeResize="0"/>
          <p:nvPr/>
        </p:nvPicPr>
        <p:blipFill>
          <a:blip r:embed="rId5">
            <a:alphaModFix/>
          </a:blip>
          <a:stretch>
            <a:fillRect/>
          </a:stretch>
        </p:blipFill>
        <p:spPr>
          <a:xfrm>
            <a:off x="4102819" y="1838325"/>
            <a:ext cx="938351" cy="905800"/>
          </a:xfrm>
          <a:prstGeom prst="rect">
            <a:avLst/>
          </a:prstGeom>
          <a:noFill/>
          <a:ln>
            <a:noFill/>
          </a:ln>
        </p:spPr>
      </p:pic>
      <p:cxnSp>
        <p:nvCxnSpPr>
          <p:cNvPr id="239" name="Google Shape;239;p29"/>
          <p:cNvCxnSpPr/>
          <p:nvPr/>
        </p:nvCxnSpPr>
        <p:spPr>
          <a:xfrm>
            <a:off x="2683903" y="695425"/>
            <a:ext cx="649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txBox="1">
            <a:spLocks noGrp="1"/>
          </p:cNvSpPr>
          <p:nvPr>
            <p:ph type="ctrTitle"/>
          </p:nvPr>
        </p:nvSpPr>
        <p:spPr>
          <a:xfrm>
            <a:off x="1870200" y="2127525"/>
            <a:ext cx="5403600" cy="25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FOOD DESERTS</a:t>
            </a:r>
            <a:endParaRPr dirty="0"/>
          </a:p>
        </p:txBody>
      </p:sp>
      <p:sp>
        <p:nvSpPr>
          <p:cNvPr id="190" name="Google Shape;190;p26"/>
          <p:cNvSpPr txBox="1">
            <a:spLocks noGrp="1"/>
          </p:cNvSpPr>
          <p:nvPr>
            <p:ph type="subTitle" idx="1"/>
          </p:nvPr>
        </p:nvSpPr>
        <p:spPr>
          <a:xfrm>
            <a:off x="3013650" y="2454225"/>
            <a:ext cx="3116700" cy="1506300"/>
          </a:xfrm>
          <a:prstGeom prst="rect">
            <a:avLst/>
          </a:prstGeom>
        </p:spPr>
        <p:txBody>
          <a:bodyPr spcFirstLastPara="1" wrap="square" lIns="91425" tIns="91425" rIns="91425" bIns="91425" anchor="t" anchorCtr="0">
            <a:noAutofit/>
          </a:bodyPr>
          <a:lstStyle/>
          <a:p>
            <a:pPr marL="0" lvl="0" indent="0"/>
            <a:r>
              <a:rPr lang="en-US" sz="1000" dirty="0"/>
              <a:t>Food access</a:t>
            </a:r>
          </a:p>
        </p:txBody>
      </p:sp>
      <p:pic>
        <p:nvPicPr>
          <p:cNvPr id="191" name="Google Shape;191;p26"/>
          <p:cNvPicPr preferRelativeResize="0"/>
          <p:nvPr/>
        </p:nvPicPr>
        <p:blipFill>
          <a:blip r:embed="rId3">
            <a:alphaModFix/>
          </a:blip>
          <a:stretch>
            <a:fillRect/>
          </a:stretch>
        </p:blipFill>
        <p:spPr>
          <a:xfrm>
            <a:off x="5822399" y="3709754"/>
            <a:ext cx="1670011" cy="1768350"/>
          </a:xfrm>
          <a:prstGeom prst="rect">
            <a:avLst/>
          </a:prstGeom>
          <a:noFill/>
          <a:ln>
            <a:noFill/>
          </a:ln>
        </p:spPr>
      </p:pic>
      <p:sp>
        <p:nvSpPr>
          <p:cNvPr id="192" name="Google Shape;192;p26"/>
          <p:cNvSpPr txBox="1">
            <a:spLocks noGrp="1"/>
          </p:cNvSpPr>
          <p:nvPr>
            <p:ph type="title" idx="2"/>
          </p:nvPr>
        </p:nvSpPr>
        <p:spPr>
          <a:xfrm>
            <a:off x="3897150" y="1361375"/>
            <a:ext cx="13497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pic>
        <p:nvPicPr>
          <p:cNvPr id="193" name="Google Shape;193;p26"/>
          <p:cNvPicPr preferRelativeResize="0"/>
          <p:nvPr/>
        </p:nvPicPr>
        <p:blipFill>
          <a:blip r:embed="rId4">
            <a:alphaModFix/>
          </a:blip>
          <a:stretch>
            <a:fillRect/>
          </a:stretch>
        </p:blipFill>
        <p:spPr>
          <a:xfrm>
            <a:off x="7064484" y="3166276"/>
            <a:ext cx="2225666" cy="2625849"/>
          </a:xfrm>
          <a:prstGeom prst="rect">
            <a:avLst/>
          </a:prstGeom>
          <a:noFill/>
          <a:ln>
            <a:noFill/>
          </a:ln>
        </p:spPr>
      </p:pic>
      <p:pic>
        <p:nvPicPr>
          <p:cNvPr id="194" name="Google Shape;194;p26"/>
          <p:cNvPicPr preferRelativeResize="0"/>
          <p:nvPr/>
        </p:nvPicPr>
        <p:blipFill>
          <a:blip r:embed="rId5">
            <a:alphaModFix/>
          </a:blip>
          <a:stretch>
            <a:fillRect/>
          </a:stretch>
        </p:blipFill>
        <p:spPr>
          <a:xfrm>
            <a:off x="2444947" y="3275076"/>
            <a:ext cx="2762071" cy="2786977"/>
          </a:xfrm>
          <a:prstGeom prst="rect">
            <a:avLst/>
          </a:prstGeom>
          <a:noFill/>
          <a:ln>
            <a:noFill/>
          </a:ln>
        </p:spPr>
      </p:pic>
      <p:pic>
        <p:nvPicPr>
          <p:cNvPr id="195" name="Google Shape;195;p26"/>
          <p:cNvPicPr preferRelativeResize="0"/>
          <p:nvPr/>
        </p:nvPicPr>
        <p:blipFill>
          <a:blip r:embed="rId6">
            <a:alphaModFix/>
          </a:blip>
          <a:stretch>
            <a:fillRect/>
          </a:stretch>
        </p:blipFill>
        <p:spPr>
          <a:xfrm>
            <a:off x="1829677" y="3564767"/>
            <a:ext cx="1731910" cy="2097667"/>
          </a:xfrm>
          <a:prstGeom prst="rect">
            <a:avLst/>
          </a:prstGeom>
          <a:noFill/>
          <a:ln>
            <a:noFill/>
          </a:ln>
        </p:spPr>
      </p:pic>
      <p:pic>
        <p:nvPicPr>
          <p:cNvPr id="196" name="Google Shape;196;p26"/>
          <p:cNvPicPr preferRelativeResize="0"/>
          <p:nvPr/>
        </p:nvPicPr>
        <p:blipFill>
          <a:blip r:embed="rId7">
            <a:alphaModFix/>
          </a:blip>
          <a:stretch>
            <a:fillRect/>
          </a:stretch>
        </p:blipFill>
        <p:spPr>
          <a:xfrm>
            <a:off x="-503175" y="3768265"/>
            <a:ext cx="1582008" cy="1690668"/>
          </a:xfrm>
          <a:prstGeom prst="rect">
            <a:avLst/>
          </a:prstGeom>
          <a:noFill/>
          <a:ln>
            <a:noFill/>
          </a:ln>
        </p:spPr>
      </p:pic>
      <p:pic>
        <p:nvPicPr>
          <p:cNvPr id="197" name="Google Shape;197;p26"/>
          <p:cNvPicPr preferRelativeResize="0"/>
          <p:nvPr/>
        </p:nvPicPr>
        <p:blipFill>
          <a:blip r:embed="rId8">
            <a:alphaModFix/>
          </a:blip>
          <a:stretch>
            <a:fillRect/>
          </a:stretch>
        </p:blipFill>
        <p:spPr>
          <a:xfrm>
            <a:off x="847773" y="3709750"/>
            <a:ext cx="1299312" cy="2003005"/>
          </a:xfrm>
          <a:prstGeom prst="rect">
            <a:avLst/>
          </a:prstGeom>
          <a:noFill/>
          <a:ln>
            <a:noFill/>
          </a:ln>
        </p:spPr>
      </p:pic>
      <p:pic>
        <p:nvPicPr>
          <p:cNvPr id="198" name="Google Shape;198;p26"/>
          <p:cNvPicPr preferRelativeResize="0"/>
          <p:nvPr/>
        </p:nvPicPr>
        <p:blipFill>
          <a:blip r:embed="rId9">
            <a:alphaModFix/>
          </a:blip>
          <a:stretch>
            <a:fillRect/>
          </a:stretch>
        </p:blipFill>
        <p:spPr>
          <a:xfrm>
            <a:off x="4753813" y="3662024"/>
            <a:ext cx="1162152" cy="1863781"/>
          </a:xfrm>
          <a:prstGeom prst="rect">
            <a:avLst/>
          </a:prstGeom>
          <a:noFill/>
          <a:ln>
            <a:noFill/>
          </a:ln>
        </p:spPr>
      </p:pic>
    </p:spTree>
    <p:extLst>
      <p:ext uri="{BB962C8B-B14F-4D97-AF65-F5344CB8AC3E}">
        <p14:creationId xmlns:p14="http://schemas.microsoft.com/office/powerpoint/2010/main" val="764908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pic>
        <p:nvPicPr>
          <p:cNvPr id="4" name="Picture 3">
            <a:extLst>
              <a:ext uri="{FF2B5EF4-FFF2-40B4-BE49-F238E27FC236}">
                <a16:creationId xmlns:a16="http://schemas.microsoft.com/office/drawing/2014/main" id="{03224BE1-FC5D-AA4A-93DC-01E67534CC6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500" b="95125" l="10000" r="90000">
                        <a14:foregroundMark x1="48375" y1="33875" x2="54625" y2="33750"/>
                        <a14:foregroundMark x1="53875" y1="25000" x2="61375" y2="26250"/>
                        <a14:foregroundMark x1="60625" y1="18250" x2="71625" y2="19750"/>
                        <a14:foregroundMark x1="71625" y1="19750" x2="73500" y2="20625"/>
                        <a14:foregroundMark x1="62625" y1="21750" x2="62625" y2="20125"/>
                        <a14:foregroundMark x1="72500" y1="19875" x2="73250" y2="21250"/>
                        <a14:foregroundMark x1="61250" y1="19125" x2="63375" y2="19250"/>
                        <a14:foregroundMark x1="40375" y1="6250" x2="40625" y2="7625"/>
                        <a14:foregroundMark x1="31625" y1="4250" x2="32375" y2="5000"/>
                        <a14:foregroundMark x1="43875" y1="3625" x2="44500" y2="3750"/>
                        <a14:foregroundMark x1="61125" y1="19750" x2="62250" y2="19750"/>
                        <a14:foregroundMark x1="61750" y1="22000" x2="64125" y2="23375"/>
                        <a14:foregroundMark x1="63250" y1="18000" x2="67750" y2="19125"/>
                        <a14:foregroundMark x1="73125" y1="20500" x2="70375" y2="19500"/>
                        <a14:foregroundMark x1="31375" y1="87000" x2="31500" y2="87375"/>
                        <a14:foregroundMark x1="21125" y1="88125" x2="26750" y2="88625"/>
                        <a14:foregroundMark x1="29875" y1="94125" x2="31375" y2="94250"/>
                        <a14:foregroundMark x1="50750" y1="95125" x2="54125" y2="95000"/>
                      </a14:backgroundRemoval>
                    </a14:imgEffect>
                  </a14:imgLayer>
                </a14:imgProps>
              </a:ext>
            </a:extLst>
          </a:blip>
          <a:stretch>
            <a:fillRect/>
          </a:stretch>
        </p:blipFill>
        <p:spPr>
          <a:xfrm>
            <a:off x="2424347" y="1005354"/>
            <a:ext cx="3916198" cy="3916198"/>
          </a:xfrm>
          <a:prstGeom prst="rect">
            <a:avLst/>
          </a:prstGeom>
        </p:spPr>
      </p:pic>
      <p:sp>
        <p:nvSpPr>
          <p:cNvPr id="716" name="Google Shape;716;p35"/>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FOOD ACCESSIBILITY</a:t>
            </a:r>
            <a:endParaRPr dirty="0"/>
          </a:p>
        </p:txBody>
      </p:sp>
      <p:sp>
        <p:nvSpPr>
          <p:cNvPr id="717" name="Google Shape;717;p35"/>
          <p:cNvSpPr txBox="1">
            <a:spLocks noGrp="1"/>
          </p:cNvSpPr>
          <p:nvPr>
            <p:ph type="ctrTitle" idx="4294967295"/>
          </p:nvPr>
        </p:nvSpPr>
        <p:spPr>
          <a:xfrm>
            <a:off x="582958" y="1319435"/>
            <a:ext cx="1765800" cy="60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Location</a:t>
            </a:r>
            <a:endParaRPr sz="1400" dirty="0"/>
          </a:p>
        </p:txBody>
      </p:sp>
      <p:sp>
        <p:nvSpPr>
          <p:cNvPr id="718" name="Google Shape;718;p35"/>
          <p:cNvSpPr txBox="1">
            <a:spLocks noGrp="1"/>
          </p:cNvSpPr>
          <p:nvPr>
            <p:ph type="subTitle" idx="4294967295"/>
          </p:nvPr>
        </p:nvSpPr>
        <p:spPr>
          <a:xfrm>
            <a:off x="582958" y="1603360"/>
            <a:ext cx="1804800" cy="792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000" dirty="0"/>
              <a:t>i.e. how far are you from supermarkets, grocery stores, etc. </a:t>
            </a:r>
            <a:endParaRPr sz="1000" dirty="0"/>
          </a:p>
        </p:txBody>
      </p:sp>
      <p:sp>
        <p:nvSpPr>
          <p:cNvPr id="719" name="Google Shape;719;p35"/>
          <p:cNvSpPr txBox="1">
            <a:spLocks noGrp="1"/>
          </p:cNvSpPr>
          <p:nvPr>
            <p:ph type="ctrTitle" idx="4294967295"/>
          </p:nvPr>
        </p:nvSpPr>
        <p:spPr>
          <a:xfrm>
            <a:off x="494309" y="3084149"/>
            <a:ext cx="1765800" cy="60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Cost</a:t>
            </a:r>
            <a:endParaRPr sz="1400" dirty="0"/>
          </a:p>
        </p:txBody>
      </p:sp>
      <p:sp>
        <p:nvSpPr>
          <p:cNvPr id="720" name="Google Shape;720;p35"/>
          <p:cNvSpPr txBox="1">
            <a:spLocks noGrp="1"/>
          </p:cNvSpPr>
          <p:nvPr>
            <p:ph type="subTitle" idx="4294967295"/>
          </p:nvPr>
        </p:nvSpPr>
        <p:spPr>
          <a:xfrm>
            <a:off x="494309" y="3368074"/>
            <a:ext cx="1804800" cy="792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000" dirty="0"/>
              <a:t>i.e. how affordable are the options closest to you</a:t>
            </a:r>
            <a:endParaRPr sz="1000" dirty="0"/>
          </a:p>
        </p:txBody>
      </p:sp>
      <p:sp>
        <p:nvSpPr>
          <p:cNvPr id="721" name="Google Shape;721;p35"/>
          <p:cNvSpPr txBox="1">
            <a:spLocks noGrp="1"/>
          </p:cNvSpPr>
          <p:nvPr>
            <p:ph type="ctrTitle" idx="4294967295"/>
          </p:nvPr>
        </p:nvSpPr>
        <p:spPr>
          <a:xfrm>
            <a:off x="6573322" y="2188006"/>
            <a:ext cx="1765800" cy="60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Vehicle Access</a:t>
            </a:r>
            <a:endParaRPr sz="1400" dirty="0"/>
          </a:p>
        </p:txBody>
      </p:sp>
      <p:sp>
        <p:nvSpPr>
          <p:cNvPr id="722" name="Google Shape;722;p35"/>
          <p:cNvSpPr txBox="1">
            <a:spLocks noGrp="1"/>
          </p:cNvSpPr>
          <p:nvPr>
            <p:ph type="subTitle" idx="4294967295"/>
          </p:nvPr>
        </p:nvSpPr>
        <p:spPr>
          <a:xfrm>
            <a:off x="6573322" y="2471931"/>
            <a:ext cx="1804800" cy="792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000" dirty="0"/>
              <a:t>i.e. what type of transportation is available</a:t>
            </a:r>
            <a:endParaRPr sz="1000" dirty="0"/>
          </a:p>
        </p:txBody>
      </p:sp>
      <p:cxnSp>
        <p:nvCxnSpPr>
          <p:cNvPr id="725" name="Google Shape;725;p35"/>
          <p:cNvCxnSpPr/>
          <p:nvPr/>
        </p:nvCxnSpPr>
        <p:spPr>
          <a:xfrm>
            <a:off x="4638883" y="695425"/>
            <a:ext cx="4578600" cy="0"/>
          </a:xfrm>
          <a:prstGeom prst="straightConnector1">
            <a:avLst/>
          </a:prstGeom>
          <a:noFill/>
          <a:ln w="76200" cap="flat" cmpd="sng">
            <a:solidFill>
              <a:schemeClr val="accent1"/>
            </a:solidFill>
            <a:prstDash val="solid"/>
            <a:round/>
            <a:headEnd type="none" w="med" len="med"/>
            <a:tailEnd type="none" w="med" len="med"/>
          </a:ln>
        </p:spPr>
      </p:cxnSp>
      <p:cxnSp>
        <p:nvCxnSpPr>
          <p:cNvPr id="727" name="Google Shape;727;p35"/>
          <p:cNvCxnSpPr>
            <a:cxnSpLocks/>
          </p:cNvCxnSpPr>
          <p:nvPr/>
        </p:nvCxnSpPr>
        <p:spPr>
          <a:xfrm rot="10800000" flipV="1">
            <a:off x="1726336" y="1556597"/>
            <a:ext cx="1859928" cy="615481"/>
          </a:xfrm>
          <a:prstGeom prst="bentConnector3">
            <a:avLst>
              <a:gd name="adj1" fmla="val 50000"/>
            </a:avLst>
          </a:prstGeom>
          <a:noFill/>
          <a:ln w="19050" cap="flat" cmpd="sng">
            <a:solidFill>
              <a:srgbClr val="657C2B"/>
            </a:solidFill>
            <a:prstDash val="solid"/>
            <a:round/>
            <a:headEnd type="oval" w="med" len="med"/>
            <a:tailEnd type="oval" w="med" len="med"/>
          </a:ln>
        </p:spPr>
      </p:cxnSp>
      <p:cxnSp>
        <p:nvCxnSpPr>
          <p:cNvPr id="728" name="Google Shape;728;p35"/>
          <p:cNvCxnSpPr>
            <a:cxnSpLocks/>
          </p:cNvCxnSpPr>
          <p:nvPr/>
        </p:nvCxnSpPr>
        <p:spPr>
          <a:xfrm rot="10800000">
            <a:off x="1371826" y="3264532"/>
            <a:ext cx="1676174" cy="782375"/>
          </a:xfrm>
          <a:prstGeom prst="bentConnector3">
            <a:avLst>
              <a:gd name="adj1" fmla="val 50000"/>
            </a:avLst>
          </a:prstGeom>
          <a:noFill/>
          <a:ln w="19050" cap="flat" cmpd="sng">
            <a:solidFill>
              <a:srgbClr val="657C2B"/>
            </a:solidFill>
            <a:prstDash val="solid"/>
            <a:round/>
            <a:headEnd type="oval" w="med" len="med"/>
            <a:tailEnd type="oval" w="med" len="med"/>
          </a:ln>
        </p:spPr>
      </p:cxnSp>
      <p:cxnSp>
        <p:nvCxnSpPr>
          <p:cNvPr id="729" name="Google Shape;729;p35"/>
          <p:cNvCxnSpPr>
            <a:cxnSpLocks/>
          </p:cNvCxnSpPr>
          <p:nvPr/>
        </p:nvCxnSpPr>
        <p:spPr>
          <a:xfrm flipV="1">
            <a:off x="4863830" y="2756170"/>
            <a:ext cx="1584254" cy="508361"/>
          </a:xfrm>
          <a:prstGeom prst="bentConnector3">
            <a:avLst>
              <a:gd name="adj1" fmla="val 50000"/>
            </a:avLst>
          </a:prstGeom>
          <a:noFill/>
          <a:ln w="19050" cap="flat" cmpd="sng">
            <a:solidFill>
              <a:srgbClr val="657C2B"/>
            </a:solidFill>
            <a:prstDash val="solid"/>
            <a:round/>
            <a:headEnd type="oval" w="med" len="med"/>
            <a:tailEnd type="oval"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7"/>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FOOD DESERTS</a:t>
            </a:r>
            <a:endParaRPr dirty="0"/>
          </a:p>
        </p:txBody>
      </p:sp>
      <p:cxnSp>
        <p:nvCxnSpPr>
          <p:cNvPr id="206" name="Google Shape;206;p27"/>
          <p:cNvCxnSpPr/>
          <p:nvPr/>
        </p:nvCxnSpPr>
        <p:spPr>
          <a:xfrm>
            <a:off x="3128272" y="695425"/>
            <a:ext cx="6477000" cy="0"/>
          </a:xfrm>
          <a:prstGeom prst="straightConnector1">
            <a:avLst/>
          </a:prstGeom>
          <a:noFill/>
          <a:ln w="76200" cap="flat" cmpd="sng">
            <a:solidFill>
              <a:schemeClr val="accent1"/>
            </a:solidFill>
            <a:prstDash val="solid"/>
            <a:round/>
            <a:headEnd type="none" w="med" len="med"/>
            <a:tailEnd type="none" w="med" len="med"/>
          </a:ln>
        </p:spPr>
      </p:cxnSp>
      <p:sp>
        <p:nvSpPr>
          <p:cNvPr id="207" name="Google Shape;207;p27"/>
          <p:cNvSpPr/>
          <p:nvPr/>
        </p:nvSpPr>
        <p:spPr>
          <a:xfrm>
            <a:off x="-982050" y="2385875"/>
            <a:ext cx="2606100" cy="2606100"/>
          </a:xfrm>
          <a:prstGeom prst="ellipse">
            <a:avLst/>
          </a:prstGeom>
          <a:solidFill>
            <a:srgbClr val="A1C44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9" name="Google Shape;209;p27"/>
          <p:cNvPicPr preferRelativeResize="0"/>
          <p:nvPr/>
        </p:nvPicPr>
        <p:blipFill>
          <a:blip r:embed="rId3">
            <a:alphaModFix/>
          </a:blip>
          <a:stretch>
            <a:fillRect/>
          </a:stretch>
        </p:blipFill>
        <p:spPr>
          <a:xfrm>
            <a:off x="7078096" y="-462275"/>
            <a:ext cx="2304025" cy="3190874"/>
          </a:xfrm>
          <a:prstGeom prst="rect">
            <a:avLst/>
          </a:prstGeom>
          <a:noFill/>
          <a:ln>
            <a:noFill/>
          </a:ln>
        </p:spPr>
      </p:pic>
      <p:pic>
        <p:nvPicPr>
          <p:cNvPr id="210" name="Google Shape;210;p27"/>
          <p:cNvPicPr preferRelativeResize="0"/>
          <p:nvPr/>
        </p:nvPicPr>
        <p:blipFill>
          <a:blip r:embed="rId4">
            <a:alphaModFix/>
          </a:blip>
          <a:stretch>
            <a:fillRect/>
          </a:stretch>
        </p:blipFill>
        <p:spPr>
          <a:xfrm>
            <a:off x="-105473" y="2576601"/>
            <a:ext cx="1925124" cy="2438299"/>
          </a:xfrm>
          <a:prstGeom prst="rect">
            <a:avLst/>
          </a:prstGeom>
          <a:noFill/>
          <a:ln>
            <a:noFill/>
          </a:ln>
        </p:spPr>
      </p:pic>
      <p:sp>
        <p:nvSpPr>
          <p:cNvPr id="22" name="Google Shape;246;p30">
            <a:extLst>
              <a:ext uri="{FF2B5EF4-FFF2-40B4-BE49-F238E27FC236}">
                <a16:creationId xmlns:a16="http://schemas.microsoft.com/office/drawing/2014/main" id="{DA947657-BDFA-3542-8022-F9A25B811149}"/>
              </a:ext>
            </a:extLst>
          </p:cNvPr>
          <p:cNvSpPr/>
          <p:nvPr/>
        </p:nvSpPr>
        <p:spPr>
          <a:xfrm>
            <a:off x="2715703" y="1853126"/>
            <a:ext cx="1804800" cy="2019000"/>
          </a:xfrm>
          <a:prstGeom prst="rect">
            <a:avLst/>
          </a:prstGeom>
          <a:noFill/>
          <a:ln w="19050" cap="flat" cmpd="sng">
            <a:solidFill>
              <a:srgbClr val="A1C44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0;p30">
            <a:extLst>
              <a:ext uri="{FF2B5EF4-FFF2-40B4-BE49-F238E27FC236}">
                <a16:creationId xmlns:a16="http://schemas.microsoft.com/office/drawing/2014/main" id="{3A7F53BC-7846-8445-A635-F8955314F471}"/>
              </a:ext>
            </a:extLst>
          </p:cNvPr>
          <p:cNvSpPr txBox="1">
            <a:spLocks noGrp="1"/>
          </p:cNvSpPr>
          <p:nvPr>
            <p:ph type="subTitle" idx="1"/>
          </p:nvPr>
        </p:nvSpPr>
        <p:spPr>
          <a:xfrm>
            <a:off x="2696228" y="2341539"/>
            <a:ext cx="1804800" cy="792600"/>
          </a:xfrm>
          <a:prstGeom prst="rect">
            <a:avLst/>
          </a:prstGeom>
        </p:spPr>
        <p:txBody>
          <a:bodyPr spcFirstLastPara="1" wrap="square" lIns="91425" tIns="91425" rIns="91425" bIns="91425" anchor="t" anchorCtr="0">
            <a:noAutofit/>
          </a:bodyPr>
          <a:lstStyle/>
          <a:p>
            <a:pPr marL="0" lvl="0" indent="0">
              <a:buSzPts val="1100"/>
            </a:pPr>
            <a:r>
              <a:rPr lang="en-US" dirty="0"/>
              <a:t>living more than one mile from a supermarket in an urban/suburban area, and more than 10 miles from a supermarket in rural areas</a:t>
            </a:r>
          </a:p>
        </p:txBody>
      </p:sp>
      <p:sp>
        <p:nvSpPr>
          <p:cNvPr id="26" name="Google Shape;247;p30">
            <a:extLst>
              <a:ext uri="{FF2B5EF4-FFF2-40B4-BE49-F238E27FC236}">
                <a16:creationId xmlns:a16="http://schemas.microsoft.com/office/drawing/2014/main" id="{22C5AE22-8D45-C543-8263-B483DD8E593A}"/>
              </a:ext>
            </a:extLst>
          </p:cNvPr>
          <p:cNvSpPr/>
          <p:nvPr/>
        </p:nvSpPr>
        <p:spPr>
          <a:xfrm>
            <a:off x="4677374" y="1853126"/>
            <a:ext cx="1804800" cy="2019000"/>
          </a:xfrm>
          <a:prstGeom prst="rect">
            <a:avLst/>
          </a:prstGeom>
          <a:noFill/>
          <a:ln w="19050" cap="flat" cmpd="sng">
            <a:solidFill>
              <a:srgbClr val="A1C44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 name="Google Shape;261;p30">
            <a:extLst>
              <a:ext uri="{FF2B5EF4-FFF2-40B4-BE49-F238E27FC236}">
                <a16:creationId xmlns:a16="http://schemas.microsoft.com/office/drawing/2014/main" id="{4514BEE9-D673-4D4A-91EC-E8781F91E24A}"/>
              </a:ext>
            </a:extLst>
          </p:cNvPr>
          <p:cNvPicPr preferRelativeResize="0"/>
          <p:nvPr/>
        </p:nvPicPr>
        <p:blipFill>
          <a:blip r:embed="rId5">
            <a:alphaModFix/>
          </a:blip>
          <a:stretch>
            <a:fillRect/>
          </a:stretch>
        </p:blipFill>
        <p:spPr>
          <a:xfrm rot="139">
            <a:off x="5204357" y="1457793"/>
            <a:ext cx="751352" cy="762620"/>
          </a:xfrm>
          <a:prstGeom prst="rect">
            <a:avLst/>
          </a:prstGeom>
          <a:noFill/>
          <a:ln>
            <a:noFill/>
          </a:ln>
        </p:spPr>
      </p:pic>
      <p:pic>
        <p:nvPicPr>
          <p:cNvPr id="211" name="Google Shape;211;p27"/>
          <p:cNvPicPr preferRelativeResize="0"/>
          <p:nvPr/>
        </p:nvPicPr>
        <p:blipFill>
          <a:blip r:embed="rId6">
            <a:alphaModFix/>
          </a:blip>
          <a:stretch>
            <a:fillRect/>
          </a:stretch>
        </p:blipFill>
        <p:spPr>
          <a:xfrm>
            <a:off x="3189403" y="3454788"/>
            <a:ext cx="857399" cy="834676"/>
          </a:xfrm>
          <a:prstGeom prst="rect">
            <a:avLst/>
          </a:prstGeom>
          <a:noFill/>
          <a:ln>
            <a:noFill/>
          </a:ln>
        </p:spPr>
      </p:pic>
      <p:sp>
        <p:nvSpPr>
          <p:cNvPr id="30" name="Google Shape;250;p30">
            <a:extLst>
              <a:ext uri="{FF2B5EF4-FFF2-40B4-BE49-F238E27FC236}">
                <a16:creationId xmlns:a16="http://schemas.microsoft.com/office/drawing/2014/main" id="{D6D005C4-A9D2-B745-B167-1D39D45B4ABF}"/>
              </a:ext>
            </a:extLst>
          </p:cNvPr>
          <p:cNvSpPr txBox="1">
            <a:spLocks/>
          </p:cNvSpPr>
          <p:nvPr/>
        </p:nvSpPr>
        <p:spPr>
          <a:xfrm>
            <a:off x="4657388" y="2660705"/>
            <a:ext cx="1804800"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100"/>
              <a:buFont typeface="Oxygen Light"/>
              <a:buNone/>
              <a:defRPr sz="1100" b="0" i="0" u="none" strike="noStrike" cap="none">
                <a:solidFill>
                  <a:schemeClr val="dk1"/>
                </a:solidFill>
                <a:latin typeface="Oxygen Light"/>
                <a:ea typeface="Oxygen Light"/>
                <a:cs typeface="Oxygen Light"/>
                <a:sym typeface="Oxygen Light"/>
              </a:defRPr>
            </a:lvl1pPr>
            <a:lvl2pPr marL="914400" marR="0" lvl="1" indent="-3175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2pPr>
            <a:lvl3pPr marL="1371600" marR="0" lvl="2" indent="-3175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3pPr>
            <a:lvl4pPr marL="1828800" marR="0" lvl="3" indent="-3175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4pPr>
            <a:lvl5pPr marL="2286000" marR="0" lvl="4" indent="-3175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5pPr>
            <a:lvl6pPr marL="2743200" marR="0" lvl="5" indent="-3175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6pPr>
            <a:lvl7pPr marL="3200400" marR="0" lvl="6" indent="-3175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7pPr>
            <a:lvl8pPr marL="3657600" marR="0" lvl="7" indent="-3175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8pPr>
            <a:lvl9pPr marL="4114800" marR="0" lvl="8" indent="-3175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9pPr>
          </a:lstStyle>
          <a:p>
            <a:pPr marL="0" indent="0"/>
            <a:r>
              <a:rPr lang="en-US" dirty="0"/>
              <a:t>Of the population currently residing in food deserts based on the 2010 census</a:t>
            </a:r>
          </a:p>
        </p:txBody>
      </p:sp>
      <p:sp>
        <p:nvSpPr>
          <p:cNvPr id="32" name="Google Shape;717;p35">
            <a:extLst>
              <a:ext uri="{FF2B5EF4-FFF2-40B4-BE49-F238E27FC236}">
                <a16:creationId xmlns:a16="http://schemas.microsoft.com/office/drawing/2014/main" id="{D8C35676-AE61-DF42-A281-9D60C259C18A}"/>
              </a:ext>
            </a:extLst>
          </p:cNvPr>
          <p:cNvSpPr txBox="1">
            <a:spLocks/>
          </p:cNvSpPr>
          <p:nvPr/>
        </p:nvSpPr>
        <p:spPr>
          <a:xfrm>
            <a:off x="3290585" y="2035215"/>
            <a:ext cx="1765800" cy="60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Abril Fatface"/>
              <a:buNone/>
              <a:defRPr sz="2800" b="0" i="0" u="none" strike="noStrike" cap="none">
                <a:solidFill>
                  <a:schemeClr val="accent1"/>
                </a:solidFill>
                <a:latin typeface="Abril Fatface"/>
                <a:ea typeface="Abril Fatface"/>
                <a:cs typeface="Abril Fatface"/>
                <a:sym typeface="Abril Fatfac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400" dirty="0"/>
              <a:t>USDA</a:t>
            </a:r>
          </a:p>
        </p:txBody>
      </p:sp>
      <p:sp>
        <p:nvSpPr>
          <p:cNvPr id="33" name="Google Shape;717;p35">
            <a:extLst>
              <a:ext uri="{FF2B5EF4-FFF2-40B4-BE49-F238E27FC236}">
                <a16:creationId xmlns:a16="http://schemas.microsoft.com/office/drawing/2014/main" id="{392C4A19-E5B1-DF44-8666-B67BE09B2660}"/>
              </a:ext>
            </a:extLst>
          </p:cNvPr>
          <p:cNvSpPr txBox="1">
            <a:spLocks/>
          </p:cNvSpPr>
          <p:nvPr/>
        </p:nvSpPr>
        <p:spPr>
          <a:xfrm>
            <a:off x="5193270" y="2338192"/>
            <a:ext cx="1765800" cy="60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Abril Fatface"/>
              <a:buNone/>
              <a:defRPr sz="2800" b="0" i="0" u="none" strike="noStrike" cap="none">
                <a:solidFill>
                  <a:schemeClr val="accent1"/>
                </a:solidFill>
                <a:latin typeface="Abril Fatface"/>
                <a:ea typeface="Abril Fatface"/>
                <a:cs typeface="Abril Fatface"/>
                <a:sym typeface="Abril Fatfac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400" dirty="0"/>
              <a:t>37.78%</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2"/>
          <p:cNvSpPr txBox="1">
            <a:spLocks noGrp="1"/>
          </p:cNvSpPr>
          <p:nvPr>
            <p:ph type="ctrTitle" idx="2"/>
          </p:nvPr>
        </p:nvSpPr>
        <p:spPr>
          <a:xfrm>
            <a:off x="615225" y="3334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FARMERS MARKET</a:t>
            </a:r>
            <a:endParaRPr dirty="0"/>
          </a:p>
        </p:txBody>
      </p:sp>
      <p:cxnSp>
        <p:nvCxnSpPr>
          <p:cNvPr id="290" name="Google Shape;290;p32"/>
          <p:cNvCxnSpPr>
            <a:cxnSpLocks/>
          </p:cNvCxnSpPr>
          <p:nvPr/>
        </p:nvCxnSpPr>
        <p:spPr>
          <a:xfrm>
            <a:off x="3657600" y="695425"/>
            <a:ext cx="5578419" cy="0"/>
          </a:xfrm>
          <a:prstGeom prst="straightConnector1">
            <a:avLst/>
          </a:prstGeom>
          <a:noFill/>
          <a:ln w="76200" cap="flat" cmpd="sng">
            <a:solidFill>
              <a:schemeClr val="accent1"/>
            </a:solidFill>
            <a:prstDash val="solid"/>
            <a:round/>
            <a:headEnd type="none" w="med" len="med"/>
            <a:tailEnd type="none" w="med" len="med"/>
          </a:ln>
        </p:spPr>
      </p:cxnSp>
      <p:pic>
        <p:nvPicPr>
          <p:cNvPr id="31" name="Picture 30" descr="Chart, bar chart&#10;&#10;Description automatically generated">
            <a:extLst>
              <a:ext uri="{FF2B5EF4-FFF2-40B4-BE49-F238E27FC236}">
                <a16:creationId xmlns:a16="http://schemas.microsoft.com/office/drawing/2014/main" id="{F6561A6C-717D-4D40-B81D-AC0029F416AF}"/>
              </a:ext>
            </a:extLst>
          </p:cNvPr>
          <p:cNvPicPr>
            <a:picLocks noChangeAspect="1"/>
          </p:cNvPicPr>
          <p:nvPr/>
        </p:nvPicPr>
        <p:blipFill>
          <a:blip r:embed="rId3">
            <a:alphaModFix amt="85000"/>
          </a:blip>
          <a:stretch>
            <a:fillRect/>
          </a:stretch>
        </p:blipFill>
        <p:spPr>
          <a:xfrm>
            <a:off x="385549" y="1000875"/>
            <a:ext cx="8372901" cy="2093225"/>
          </a:xfrm>
          <a:prstGeom prst="rect">
            <a:avLst/>
          </a:prstGeom>
          <a:ln>
            <a:solidFill>
              <a:schemeClr val="accent1"/>
            </a:solidFill>
          </a:ln>
        </p:spPr>
      </p:pic>
      <p:sp>
        <p:nvSpPr>
          <p:cNvPr id="65" name="Google Shape;244;p30">
            <a:extLst>
              <a:ext uri="{FF2B5EF4-FFF2-40B4-BE49-F238E27FC236}">
                <a16:creationId xmlns:a16="http://schemas.microsoft.com/office/drawing/2014/main" id="{7BE182DF-1A12-3942-8C2F-5DFD2D9C45B0}"/>
              </a:ext>
            </a:extLst>
          </p:cNvPr>
          <p:cNvSpPr/>
          <p:nvPr/>
        </p:nvSpPr>
        <p:spPr>
          <a:xfrm>
            <a:off x="3736929" y="3416828"/>
            <a:ext cx="1804800" cy="1134071"/>
          </a:xfrm>
          <a:prstGeom prst="rect">
            <a:avLst/>
          </a:prstGeom>
          <a:noFill/>
          <a:ln w="19050" cap="flat" cmpd="sng">
            <a:solidFill>
              <a:srgbClr val="A1C44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45;p30">
            <a:extLst>
              <a:ext uri="{FF2B5EF4-FFF2-40B4-BE49-F238E27FC236}">
                <a16:creationId xmlns:a16="http://schemas.microsoft.com/office/drawing/2014/main" id="{56EA94D3-CE2B-2042-A1A4-33EC08DD12C2}"/>
              </a:ext>
            </a:extLst>
          </p:cNvPr>
          <p:cNvSpPr/>
          <p:nvPr/>
        </p:nvSpPr>
        <p:spPr>
          <a:xfrm>
            <a:off x="1455896" y="3412987"/>
            <a:ext cx="1804800" cy="1134071"/>
          </a:xfrm>
          <a:prstGeom prst="rect">
            <a:avLst/>
          </a:prstGeom>
          <a:noFill/>
          <a:ln w="19050" cap="flat" cmpd="sng">
            <a:solidFill>
              <a:srgbClr val="A1C44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53;p30">
            <a:extLst>
              <a:ext uri="{FF2B5EF4-FFF2-40B4-BE49-F238E27FC236}">
                <a16:creationId xmlns:a16="http://schemas.microsoft.com/office/drawing/2014/main" id="{BCD082DD-9E60-564B-996E-5DA6D727F933}"/>
              </a:ext>
            </a:extLst>
          </p:cNvPr>
          <p:cNvSpPr txBox="1">
            <a:spLocks/>
          </p:cNvSpPr>
          <p:nvPr/>
        </p:nvSpPr>
        <p:spPr>
          <a:xfrm>
            <a:off x="1481855" y="3470537"/>
            <a:ext cx="1765800" cy="60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1400"/>
              <a:buFont typeface="Abril Fatface"/>
              <a:buNone/>
              <a:defRPr sz="1400" b="0" i="0" u="none" strike="noStrike" cap="none">
                <a:solidFill>
                  <a:schemeClr val="accent1"/>
                </a:solidFill>
                <a:latin typeface="Abril Fatface"/>
                <a:ea typeface="Abril Fatface"/>
                <a:cs typeface="Abril Fatface"/>
                <a:sym typeface="Abril Fatface"/>
              </a:defRPr>
            </a:lvl1pPr>
            <a:lvl2pPr marR="0" lvl="1" algn="ctr" rtl="0">
              <a:lnSpc>
                <a:spcPct val="100000"/>
              </a:lnSpc>
              <a:spcBef>
                <a:spcPts val="0"/>
              </a:spcBef>
              <a:spcAft>
                <a:spcPts val="0"/>
              </a:spcAft>
              <a:buClr>
                <a:schemeClr val="dk1"/>
              </a:buClr>
              <a:buSzPts val="1400"/>
              <a:buFont typeface="Abril Fatface"/>
              <a:buNone/>
              <a:defRPr sz="1400" b="0" i="0" u="none" strike="noStrike" cap="none">
                <a:solidFill>
                  <a:schemeClr val="dk1"/>
                </a:solidFill>
                <a:latin typeface="Abril Fatface"/>
                <a:ea typeface="Abril Fatface"/>
                <a:cs typeface="Abril Fatface"/>
                <a:sym typeface="Abril Fatface"/>
              </a:defRPr>
            </a:lvl2pPr>
            <a:lvl3pPr marR="0" lvl="2" algn="ctr" rtl="0">
              <a:lnSpc>
                <a:spcPct val="100000"/>
              </a:lnSpc>
              <a:spcBef>
                <a:spcPts val="0"/>
              </a:spcBef>
              <a:spcAft>
                <a:spcPts val="0"/>
              </a:spcAft>
              <a:buClr>
                <a:schemeClr val="dk1"/>
              </a:buClr>
              <a:buSzPts val="1400"/>
              <a:buFont typeface="Abril Fatface"/>
              <a:buNone/>
              <a:defRPr sz="1400" b="0" i="0" u="none" strike="noStrike" cap="none">
                <a:solidFill>
                  <a:schemeClr val="dk1"/>
                </a:solidFill>
                <a:latin typeface="Abril Fatface"/>
                <a:ea typeface="Abril Fatface"/>
                <a:cs typeface="Abril Fatface"/>
                <a:sym typeface="Abril Fatface"/>
              </a:defRPr>
            </a:lvl3pPr>
            <a:lvl4pPr marR="0" lvl="3" algn="ctr" rtl="0">
              <a:lnSpc>
                <a:spcPct val="100000"/>
              </a:lnSpc>
              <a:spcBef>
                <a:spcPts val="0"/>
              </a:spcBef>
              <a:spcAft>
                <a:spcPts val="0"/>
              </a:spcAft>
              <a:buClr>
                <a:schemeClr val="dk1"/>
              </a:buClr>
              <a:buSzPts val="1400"/>
              <a:buFont typeface="Abril Fatface"/>
              <a:buNone/>
              <a:defRPr sz="1400" b="0" i="0" u="none" strike="noStrike" cap="none">
                <a:solidFill>
                  <a:schemeClr val="dk1"/>
                </a:solidFill>
                <a:latin typeface="Abril Fatface"/>
                <a:ea typeface="Abril Fatface"/>
                <a:cs typeface="Abril Fatface"/>
                <a:sym typeface="Abril Fatface"/>
              </a:defRPr>
            </a:lvl4pPr>
            <a:lvl5pPr marR="0" lvl="4" algn="ctr" rtl="0">
              <a:lnSpc>
                <a:spcPct val="100000"/>
              </a:lnSpc>
              <a:spcBef>
                <a:spcPts val="0"/>
              </a:spcBef>
              <a:spcAft>
                <a:spcPts val="0"/>
              </a:spcAft>
              <a:buClr>
                <a:schemeClr val="dk1"/>
              </a:buClr>
              <a:buSzPts val="1400"/>
              <a:buFont typeface="Abril Fatface"/>
              <a:buNone/>
              <a:defRPr sz="1400" b="0" i="0" u="none" strike="noStrike" cap="none">
                <a:solidFill>
                  <a:schemeClr val="dk1"/>
                </a:solidFill>
                <a:latin typeface="Abril Fatface"/>
                <a:ea typeface="Abril Fatface"/>
                <a:cs typeface="Abril Fatface"/>
                <a:sym typeface="Abril Fatface"/>
              </a:defRPr>
            </a:lvl5pPr>
            <a:lvl6pPr marR="0" lvl="5" algn="ctr" rtl="0">
              <a:lnSpc>
                <a:spcPct val="100000"/>
              </a:lnSpc>
              <a:spcBef>
                <a:spcPts val="0"/>
              </a:spcBef>
              <a:spcAft>
                <a:spcPts val="0"/>
              </a:spcAft>
              <a:buClr>
                <a:schemeClr val="dk1"/>
              </a:buClr>
              <a:buSzPts val="1400"/>
              <a:buFont typeface="Abril Fatface"/>
              <a:buNone/>
              <a:defRPr sz="1400" b="0" i="0" u="none" strike="noStrike" cap="none">
                <a:solidFill>
                  <a:schemeClr val="dk1"/>
                </a:solidFill>
                <a:latin typeface="Abril Fatface"/>
                <a:ea typeface="Abril Fatface"/>
                <a:cs typeface="Abril Fatface"/>
                <a:sym typeface="Abril Fatface"/>
              </a:defRPr>
            </a:lvl6pPr>
            <a:lvl7pPr marR="0" lvl="6" algn="ctr" rtl="0">
              <a:lnSpc>
                <a:spcPct val="100000"/>
              </a:lnSpc>
              <a:spcBef>
                <a:spcPts val="0"/>
              </a:spcBef>
              <a:spcAft>
                <a:spcPts val="0"/>
              </a:spcAft>
              <a:buClr>
                <a:schemeClr val="dk1"/>
              </a:buClr>
              <a:buSzPts val="1400"/>
              <a:buFont typeface="Abril Fatface"/>
              <a:buNone/>
              <a:defRPr sz="1400" b="0" i="0" u="none" strike="noStrike" cap="none">
                <a:solidFill>
                  <a:schemeClr val="dk1"/>
                </a:solidFill>
                <a:latin typeface="Abril Fatface"/>
                <a:ea typeface="Abril Fatface"/>
                <a:cs typeface="Abril Fatface"/>
                <a:sym typeface="Abril Fatface"/>
              </a:defRPr>
            </a:lvl7pPr>
            <a:lvl8pPr marR="0" lvl="7" algn="ctr" rtl="0">
              <a:lnSpc>
                <a:spcPct val="100000"/>
              </a:lnSpc>
              <a:spcBef>
                <a:spcPts val="0"/>
              </a:spcBef>
              <a:spcAft>
                <a:spcPts val="0"/>
              </a:spcAft>
              <a:buClr>
                <a:schemeClr val="dk1"/>
              </a:buClr>
              <a:buSzPts val="1400"/>
              <a:buFont typeface="Abril Fatface"/>
              <a:buNone/>
              <a:defRPr sz="1400" b="0" i="0" u="none" strike="noStrike" cap="none">
                <a:solidFill>
                  <a:schemeClr val="dk1"/>
                </a:solidFill>
                <a:latin typeface="Abril Fatface"/>
                <a:ea typeface="Abril Fatface"/>
                <a:cs typeface="Abril Fatface"/>
                <a:sym typeface="Abril Fatface"/>
              </a:defRPr>
            </a:lvl8pPr>
            <a:lvl9pPr marR="0" lvl="8" algn="ctr" rtl="0">
              <a:lnSpc>
                <a:spcPct val="100000"/>
              </a:lnSpc>
              <a:spcBef>
                <a:spcPts val="0"/>
              </a:spcBef>
              <a:spcAft>
                <a:spcPts val="0"/>
              </a:spcAft>
              <a:buClr>
                <a:schemeClr val="dk1"/>
              </a:buClr>
              <a:buSzPts val="1400"/>
              <a:buFont typeface="Abril Fatface"/>
              <a:buNone/>
              <a:defRPr sz="1400" b="0" i="0" u="none" strike="noStrike" cap="none">
                <a:solidFill>
                  <a:schemeClr val="dk1"/>
                </a:solidFill>
                <a:latin typeface="Abril Fatface"/>
                <a:ea typeface="Abril Fatface"/>
                <a:cs typeface="Abril Fatface"/>
                <a:sym typeface="Abril Fatface"/>
              </a:defRPr>
            </a:lvl9pPr>
          </a:lstStyle>
          <a:p>
            <a:r>
              <a:rPr lang="en-US" dirty="0"/>
              <a:t>7,650</a:t>
            </a:r>
          </a:p>
        </p:txBody>
      </p:sp>
      <p:sp>
        <p:nvSpPr>
          <p:cNvPr id="68" name="Google Shape;254;p30">
            <a:extLst>
              <a:ext uri="{FF2B5EF4-FFF2-40B4-BE49-F238E27FC236}">
                <a16:creationId xmlns:a16="http://schemas.microsoft.com/office/drawing/2014/main" id="{5ADEC4FD-4274-2947-BB72-BE803E752900}"/>
              </a:ext>
            </a:extLst>
          </p:cNvPr>
          <p:cNvSpPr txBox="1">
            <a:spLocks/>
          </p:cNvSpPr>
          <p:nvPr/>
        </p:nvSpPr>
        <p:spPr>
          <a:xfrm>
            <a:off x="1462391" y="3754462"/>
            <a:ext cx="1804800"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1pPr>
            <a:lvl2pPr marL="914400" marR="0" lvl="1" indent="-3175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2pPr>
            <a:lvl3pPr marL="1371600" marR="0" lvl="2" indent="-3175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3pPr>
            <a:lvl4pPr marL="1828800" marR="0" lvl="3" indent="-3175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4pPr>
            <a:lvl5pPr marL="2286000" marR="0" lvl="4" indent="-3175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5pPr>
            <a:lvl6pPr marL="2743200" marR="0" lvl="5" indent="-3175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6pPr>
            <a:lvl7pPr marL="3200400" marR="0" lvl="6" indent="-3175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7pPr>
            <a:lvl8pPr marL="3657600" marR="0" lvl="7" indent="-3175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8pPr>
            <a:lvl9pPr marL="4114800" marR="0" lvl="8" indent="-3175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9pPr>
          </a:lstStyle>
          <a:p>
            <a:pPr marL="0" indent="0"/>
            <a:r>
              <a:rPr lang="en-US" dirty="0"/>
              <a:t>Total number of farmers markets registered in the U.S. and Puerto Rico</a:t>
            </a:r>
          </a:p>
        </p:txBody>
      </p:sp>
      <p:pic>
        <p:nvPicPr>
          <p:cNvPr id="72" name="Google Shape;260;p30">
            <a:extLst>
              <a:ext uri="{FF2B5EF4-FFF2-40B4-BE49-F238E27FC236}">
                <a16:creationId xmlns:a16="http://schemas.microsoft.com/office/drawing/2014/main" id="{ADE112CE-3F02-2246-B0C3-736B71A0A646}"/>
              </a:ext>
            </a:extLst>
          </p:cNvPr>
          <p:cNvPicPr preferRelativeResize="0"/>
          <p:nvPr/>
        </p:nvPicPr>
        <p:blipFill>
          <a:blip r:embed="rId4">
            <a:alphaModFix/>
          </a:blip>
          <a:stretch>
            <a:fillRect/>
          </a:stretch>
        </p:blipFill>
        <p:spPr>
          <a:xfrm>
            <a:off x="872023" y="3979437"/>
            <a:ext cx="781675" cy="762650"/>
          </a:xfrm>
          <a:prstGeom prst="rect">
            <a:avLst/>
          </a:prstGeom>
          <a:noFill/>
          <a:ln>
            <a:noFill/>
          </a:ln>
        </p:spPr>
      </p:pic>
      <p:sp>
        <p:nvSpPr>
          <p:cNvPr id="75" name="Google Shape;253;p30">
            <a:extLst>
              <a:ext uri="{FF2B5EF4-FFF2-40B4-BE49-F238E27FC236}">
                <a16:creationId xmlns:a16="http://schemas.microsoft.com/office/drawing/2014/main" id="{8BF490D1-4C83-3A4C-82E5-9DC4F4D5911B}"/>
              </a:ext>
            </a:extLst>
          </p:cNvPr>
          <p:cNvSpPr txBox="1">
            <a:spLocks/>
          </p:cNvSpPr>
          <p:nvPr/>
        </p:nvSpPr>
        <p:spPr>
          <a:xfrm>
            <a:off x="3763250" y="3474378"/>
            <a:ext cx="1765800" cy="60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1400"/>
              <a:buFont typeface="Abril Fatface"/>
              <a:buNone/>
              <a:defRPr sz="1400" b="0" i="0" u="none" strike="noStrike" cap="none">
                <a:solidFill>
                  <a:schemeClr val="accent1"/>
                </a:solidFill>
                <a:latin typeface="Abril Fatface"/>
                <a:ea typeface="Abril Fatface"/>
                <a:cs typeface="Abril Fatface"/>
                <a:sym typeface="Abril Fatface"/>
              </a:defRPr>
            </a:lvl1pPr>
            <a:lvl2pPr marR="0" lvl="1" algn="ctr" rtl="0">
              <a:lnSpc>
                <a:spcPct val="100000"/>
              </a:lnSpc>
              <a:spcBef>
                <a:spcPts val="0"/>
              </a:spcBef>
              <a:spcAft>
                <a:spcPts val="0"/>
              </a:spcAft>
              <a:buClr>
                <a:schemeClr val="dk1"/>
              </a:buClr>
              <a:buSzPts val="1400"/>
              <a:buFont typeface="Abril Fatface"/>
              <a:buNone/>
              <a:defRPr sz="1400" b="0" i="0" u="none" strike="noStrike" cap="none">
                <a:solidFill>
                  <a:schemeClr val="dk1"/>
                </a:solidFill>
                <a:latin typeface="Abril Fatface"/>
                <a:ea typeface="Abril Fatface"/>
                <a:cs typeface="Abril Fatface"/>
                <a:sym typeface="Abril Fatface"/>
              </a:defRPr>
            </a:lvl2pPr>
            <a:lvl3pPr marR="0" lvl="2" algn="ctr" rtl="0">
              <a:lnSpc>
                <a:spcPct val="100000"/>
              </a:lnSpc>
              <a:spcBef>
                <a:spcPts val="0"/>
              </a:spcBef>
              <a:spcAft>
                <a:spcPts val="0"/>
              </a:spcAft>
              <a:buClr>
                <a:schemeClr val="dk1"/>
              </a:buClr>
              <a:buSzPts val="1400"/>
              <a:buFont typeface="Abril Fatface"/>
              <a:buNone/>
              <a:defRPr sz="1400" b="0" i="0" u="none" strike="noStrike" cap="none">
                <a:solidFill>
                  <a:schemeClr val="dk1"/>
                </a:solidFill>
                <a:latin typeface="Abril Fatface"/>
                <a:ea typeface="Abril Fatface"/>
                <a:cs typeface="Abril Fatface"/>
                <a:sym typeface="Abril Fatface"/>
              </a:defRPr>
            </a:lvl3pPr>
            <a:lvl4pPr marR="0" lvl="3" algn="ctr" rtl="0">
              <a:lnSpc>
                <a:spcPct val="100000"/>
              </a:lnSpc>
              <a:spcBef>
                <a:spcPts val="0"/>
              </a:spcBef>
              <a:spcAft>
                <a:spcPts val="0"/>
              </a:spcAft>
              <a:buClr>
                <a:schemeClr val="dk1"/>
              </a:buClr>
              <a:buSzPts val="1400"/>
              <a:buFont typeface="Abril Fatface"/>
              <a:buNone/>
              <a:defRPr sz="1400" b="0" i="0" u="none" strike="noStrike" cap="none">
                <a:solidFill>
                  <a:schemeClr val="dk1"/>
                </a:solidFill>
                <a:latin typeface="Abril Fatface"/>
                <a:ea typeface="Abril Fatface"/>
                <a:cs typeface="Abril Fatface"/>
                <a:sym typeface="Abril Fatface"/>
              </a:defRPr>
            </a:lvl4pPr>
            <a:lvl5pPr marR="0" lvl="4" algn="ctr" rtl="0">
              <a:lnSpc>
                <a:spcPct val="100000"/>
              </a:lnSpc>
              <a:spcBef>
                <a:spcPts val="0"/>
              </a:spcBef>
              <a:spcAft>
                <a:spcPts val="0"/>
              </a:spcAft>
              <a:buClr>
                <a:schemeClr val="dk1"/>
              </a:buClr>
              <a:buSzPts val="1400"/>
              <a:buFont typeface="Abril Fatface"/>
              <a:buNone/>
              <a:defRPr sz="1400" b="0" i="0" u="none" strike="noStrike" cap="none">
                <a:solidFill>
                  <a:schemeClr val="dk1"/>
                </a:solidFill>
                <a:latin typeface="Abril Fatface"/>
                <a:ea typeface="Abril Fatface"/>
                <a:cs typeface="Abril Fatface"/>
                <a:sym typeface="Abril Fatface"/>
              </a:defRPr>
            </a:lvl5pPr>
            <a:lvl6pPr marR="0" lvl="5" algn="ctr" rtl="0">
              <a:lnSpc>
                <a:spcPct val="100000"/>
              </a:lnSpc>
              <a:spcBef>
                <a:spcPts val="0"/>
              </a:spcBef>
              <a:spcAft>
                <a:spcPts val="0"/>
              </a:spcAft>
              <a:buClr>
                <a:schemeClr val="dk1"/>
              </a:buClr>
              <a:buSzPts val="1400"/>
              <a:buFont typeface="Abril Fatface"/>
              <a:buNone/>
              <a:defRPr sz="1400" b="0" i="0" u="none" strike="noStrike" cap="none">
                <a:solidFill>
                  <a:schemeClr val="dk1"/>
                </a:solidFill>
                <a:latin typeface="Abril Fatface"/>
                <a:ea typeface="Abril Fatface"/>
                <a:cs typeface="Abril Fatface"/>
                <a:sym typeface="Abril Fatface"/>
              </a:defRPr>
            </a:lvl6pPr>
            <a:lvl7pPr marR="0" lvl="6" algn="ctr" rtl="0">
              <a:lnSpc>
                <a:spcPct val="100000"/>
              </a:lnSpc>
              <a:spcBef>
                <a:spcPts val="0"/>
              </a:spcBef>
              <a:spcAft>
                <a:spcPts val="0"/>
              </a:spcAft>
              <a:buClr>
                <a:schemeClr val="dk1"/>
              </a:buClr>
              <a:buSzPts val="1400"/>
              <a:buFont typeface="Abril Fatface"/>
              <a:buNone/>
              <a:defRPr sz="1400" b="0" i="0" u="none" strike="noStrike" cap="none">
                <a:solidFill>
                  <a:schemeClr val="dk1"/>
                </a:solidFill>
                <a:latin typeface="Abril Fatface"/>
                <a:ea typeface="Abril Fatface"/>
                <a:cs typeface="Abril Fatface"/>
                <a:sym typeface="Abril Fatface"/>
              </a:defRPr>
            </a:lvl7pPr>
            <a:lvl8pPr marR="0" lvl="7" algn="ctr" rtl="0">
              <a:lnSpc>
                <a:spcPct val="100000"/>
              </a:lnSpc>
              <a:spcBef>
                <a:spcPts val="0"/>
              </a:spcBef>
              <a:spcAft>
                <a:spcPts val="0"/>
              </a:spcAft>
              <a:buClr>
                <a:schemeClr val="dk1"/>
              </a:buClr>
              <a:buSzPts val="1400"/>
              <a:buFont typeface="Abril Fatface"/>
              <a:buNone/>
              <a:defRPr sz="1400" b="0" i="0" u="none" strike="noStrike" cap="none">
                <a:solidFill>
                  <a:schemeClr val="dk1"/>
                </a:solidFill>
                <a:latin typeface="Abril Fatface"/>
                <a:ea typeface="Abril Fatface"/>
                <a:cs typeface="Abril Fatface"/>
                <a:sym typeface="Abril Fatface"/>
              </a:defRPr>
            </a:lvl8pPr>
            <a:lvl9pPr marR="0" lvl="8" algn="ctr" rtl="0">
              <a:lnSpc>
                <a:spcPct val="100000"/>
              </a:lnSpc>
              <a:spcBef>
                <a:spcPts val="0"/>
              </a:spcBef>
              <a:spcAft>
                <a:spcPts val="0"/>
              </a:spcAft>
              <a:buClr>
                <a:schemeClr val="dk1"/>
              </a:buClr>
              <a:buSzPts val="1400"/>
              <a:buFont typeface="Abril Fatface"/>
              <a:buNone/>
              <a:defRPr sz="1400" b="0" i="0" u="none" strike="noStrike" cap="none">
                <a:solidFill>
                  <a:schemeClr val="dk1"/>
                </a:solidFill>
                <a:latin typeface="Abril Fatface"/>
                <a:ea typeface="Abril Fatface"/>
                <a:cs typeface="Abril Fatface"/>
                <a:sym typeface="Abril Fatface"/>
              </a:defRPr>
            </a:lvl9pPr>
          </a:lstStyle>
          <a:p>
            <a:r>
              <a:rPr lang="en-US" dirty="0"/>
              <a:t>51.14%</a:t>
            </a:r>
          </a:p>
        </p:txBody>
      </p:sp>
      <p:sp>
        <p:nvSpPr>
          <p:cNvPr id="76" name="Google Shape;254;p30">
            <a:extLst>
              <a:ext uri="{FF2B5EF4-FFF2-40B4-BE49-F238E27FC236}">
                <a16:creationId xmlns:a16="http://schemas.microsoft.com/office/drawing/2014/main" id="{C41180FA-742B-B345-88D0-2CD2B0FC29DF}"/>
              </a:ext>
            </a:extLst>
          </p:cNvPr>
          <p:cNvSpPr txBox="1">
            <a:spLocks/>
          </p:cNvSpPr>
          <p:nvPr/>
        </p:nvSpPr>
        <p:spPr>
          <a:xfrm>
            <a:off x="3750643" y="3777528"/>
            <a:ext cx="1804800"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1pPr>
            <a:lvl2pPr marL="914400" marR="0" lvl="1" indent="-3175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2pPr>
            <a:lvl3pPr marL="1371600" marR="0" lvl="2" indent="-3175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3pPr>
            <a:lvl4pPr marL="1828800" marR="0" lvl="3" indent="-3175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4pPr>
            <a:lvl5pPr marL="2286000" marR="0" lvl="4" indent="-3175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5pPr>
            <a:lvl6pPr marL="2743200" marR="0" lvl="5" indent="-3175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6pPr>
            <a:lvl7pPr marL="3200400" marR="0" lvl="6" indent="-3175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7pPr>
            <a:lvl8pPr marL="3657600" marR="0" lvl="7" indent="-3175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8pPr>
            <a:lvl9pPr marL="4114800" marR="0" lvl="8" indent="-3175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9pPr>
          </a:lstStyle>
          <a:p>
            <a:pPr marL="0" lvl="0" indent="0">
              <a:buSzPts val="1100"/>
            </a:pPr>
            <a:r>
              <a:rPr lang="en-US" dirty="0"/>
              <a:t>Of farmers markets do not have any food assistance programs</a:t>
            </a:r>
          </a:p>
        </p:txBody>
      </p:sp>
      <p:sp>
        <p:nvSpPr>
          <p:cNvPr id="77" name="Google Shape;245;p30">
            <a:extLst>
              <a:ext uri="{FF2B5EF4-FFF2-40B4-BE49-F238E27FC236}">
                <a16:creationId xmlns:a16="http://schemas.microsoft.com/office/drawing/2014/main" id="{21133973-D6C8-5F47-A9A4-8D62646ADFC6}"/>
              </a:ext>
            </a:extLst>
          </p:cNvPr>
          <p:cNvSpPr/>
          <p:nvPr/>
        </p:nvSpPr>
        <p:spPr>
          <a:xfrm>
            <a:off x="6025181" y="3412987"/>
            <a:ext cx="1804800" cy="1134071"/>
          </a:xfrm>
          <a:prstGeom prst="rect">
            <a:avLst/>
          </a:prstGeom>
          <a:noFill/>
          <a:ln w="19050" cap="flat" cmpd="sng">
            <a:solidFill>
              <a:srgbClr val="A1C44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53;p30">
            <a:extLst>
              <a:ext uri="{FF2B5EF4-FFF2-40B4-BE49-F238E27FC236}">
                <a16:creationId xmlns:a16="http://schemas.microsoft.com/office/drawing/2014/main" id="{1628D8BB-B33E-154F-A2B1-B005FDD22EDA}"/>
              </a:ext>
            </a:extLst>
          </p:cNvPr>
          <p:cNvSpPr txBox="1">
            <a:spLocks/>
          </p:cNvSpPr>
          <p:nvPr/>
        </p:nvSpPr>
        <p:spPr>
          <a:xfrm>
            <a:off x="6044681" y="3490238"/>
            <a:ext cx="1765800" cy="60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1400"/>
              <a:buFont typeface="Abril Fatface"/>
              <a:buNone/>
              <a:defRPr sz="1400" b="0" i="0" u="none" strike="noStrike" cap="none">
                <a:solidFill>
                  <a:schemeClr val="accent1"/>
                </a:solidFill>
                <a:latin typeface="Abril Fatface"/>
                <a:ea typeface="Abril Fatface"/>
                <a:cs typeface="Abril Fatface"/>
                <a:sym typeface="Abril Fatface"/>
              </a:defRPr>
            </a:lvl1pPr>
            <a:lvl2pPr marR="0" lvl="1" algn="ctr" rtl="0">
              <a:lnSpc>
                <a:spcPct val="100000"/>
              </a:lnSpc>
              <a:spcBef>
                <a:spcPts val="0"/>
              </a:spcBef>
              <a:spcAft>
                <a:spcPts val="0"/>
              </a:spcAft>
              <a:buClr>
                <a:schemeClr val="dk1"/>
              </a:buClr>
              <a:buSzPts val="1400"/>
              <a:buFont typeface="Abril Fatface"/>
              <a:buNone/>
              <a:defRPr sz="1400" b="0" i="0" u="none" strike="noStrike" cap="none">
                <a:solidFill>
                  <a:schemeClr val="dk1"/>
                </a:solidFill>
                <a:latin typeface="Abril Fatface"/>
                <a:ea typeface="Abril Fatface"/>
                <a:cs typeface="Abril Fatface"/>
                <a:sym typeface="Abril Fatface"/>
              </a:defRPr>
            </a:lvl2pPr>
            <a:lvl3pPr marR="0" lvl="2" algn="ctr" rtl="0">
              <a:lnSpc>
                <a:spcPct val="100000"/>
              </a:lnSpc>
              <a:spcBef>
                <a:spcPts val="0"/>
              </a:spcBef>
              <a:spcAft>
                <a:spcPts val="0"/>
              </a:spcAft>
              <a:buClr>
                <a:schemeClr val="dk1"/>
              </a:buClr>
              <a:buSzPts val="1400"/>
              <a:buFont typeface="Abril Fatface"/>
              <a:buNone/>
              <a:defRPr sz="1400" b="0" i="0" u="none" strike="noStrike" cap="none">
                <a:solidFill>
                  <a:schemeClr val="dk1"/>
                </a:solidFill>
                <a:latin typeface="Abril Fatface"/>
                <a:ea typeface="Abril Fatface"/>
                <a:cs typeface="Abril Fatface"/>
                <a:sym typeface="Abril Fatface"/>
              </a:defRPr>
            </a:lvl3pPr>
            <a:lvl4pPr marR="0" lvl="3" algn="ctr" rtl="0">
              <a:lnSpc>
                <a:spcPct val="100000"/>
              </a:lnSpc>
              <a:spcBef>
                <a:spcPts val="0"/>
              </a:spcBef>
              <a:spcAft>
                <a:spcPts val="0"/>
              </a:spcAft>
              <a:buClr>
                <a:schemeClr val="dk1"/>
              </a:buClr>
              <a:buSzPts val="1400"/>
              <a:buFont typeface="Abril Fatface"/>
              <a:buNone/>
              <a:defRPr sz="1400" b="0" i="0" u="none" strike="noStrike" cap="none">
                <a:solidFill>
                  <a:schemeClr val="dk1"/>
                </a:solidFill>
                <a:latin typeface="Abril Fatface"/>
                <a:ea typeface="Abril Fatface"/>
                <a:cs typeface="Abril Fatface"/>
                <a:sym typeface="Abril Fatface"/>
              </a:defRPr>
            </a:lvl4pPr>
            <a:lvl5pPr marR="0" lvl="4" algn="ctr" rtl="0">
              <a:lnSpc>
                <a:spcPct val="100000"/>
              </a:lnSpc>
              <a:spcBef>
                <a:spcPts val="0"/>
              </a:spcBef>
              <a:spcAft>
                <a:spcPts val="0"/>
              </a:spcAft>
              <a:buClr>
                <a:schemeClr val="dk1"/>
              </a:buClr>
              <a:buSzPts val="1400"/>
              <a:buFont typeface="Abril Fatface"/>
              <a:buNone/>
              <a:defRPr sz="1400" b="0" i="0" u="none" strike="noStrike" cap="none">
                <a:solidFill>
                  <a:schemeClr val="dk1"/>
                </a:solidFill>
                <a:latin typeface="Abril Fatface"/>
                <a:ea typeface="Abril Fatface"/>
                <a:cs typeface="Abril Fatface"/>
                <a:sym typeface="Abril Fatface"/>
              </a:defRPr>
            </a:lvl5pPr>
            <a:lvl6pPr marR="0" lvl="5" algn="ctr" rtl="0">
              <a:lnSpc>
                <a:spcPct val="100000"/>
              </a:lnSpc>
              <a:spcBef>
                <a:spcPts val="0"/>
              </a:spcBef>
              <a:spcAft>
                <a:spcPts val="0"/>
              </a:spcAft>
              <a:buClr>
                <a:schemeClr val="dk1"/>
              </a:buClr>
              <a:buSzPts val="1400"/>
              <a:buFont typeface="Abril Fatface"/>
              <a:buNone/>
              <a:defRPr sz="1400" b="0" i="0" u="none" strike="noStrike" cap="none">
                <a:solidFill>
                  <a:schemeClr val="dk1"/>
                </a:solidFill>
                <a:latin typeface="Abril Fatface"/>
                <a:ea typeface="Abril Fatface"/>
                <a:cs typeface="Abril Fatface"/>
                <a:sym typeface="Abril Fatface"/>
              </a:defRPr>
            </a:lvl6pPr>
            <a:lvl7pPr marR="0" lvl="6" algn="ctr" rtl="0">
              <a:lnSpc>
                <a:spcPct val="100000"/>
              </a:lnSpc>
              <a:spcBef>
                <a:spcPts val="0"/>
              </a:spcBef>
              <a:spcAft>
                <a:spcPts val="0"/>
              </a:spcAft>
              <a:buClr>
                <a:schemeClr val="dk1"/>
              </a:buClr>
              <a:buSzPts val="1400"/>
              <a:buFont typeface="Abril Fatface"/>
              <a:buNone/>
              <a:defRPr sz="1400" b="0" i="0" u="none" strike="noStrike" cap="none">
                <a:solidFill>
                  <a:schemeClr val="dk1"/>
                </a:solidFill>
                <a:latin typeface="Abril Fatface"/>
                <a:ea typeface="Abril Fatface"/>
                <a:cs typeface="Abril Fatface"/>
                <a:sym typeface="Abril Fatface"/>
              </a:defRPr>
            </a:lvl7pPr>
            <a:lvl8pPr marR="0" lvl="7" algn="ctr" rtl="0">
              <a:lnSpc>
                <a:spcPct val="100000"/>
              </a:lnSpc>
              <a:spcBef>
                <a:spcPts val="0"/>
              </a:spcBef>
              <a:spcAft>
                <a:spcPts val="0"/>
              </a:spcAft>
              <a:buClr>
                <a:schemeClr val="dk1"/>
              </a:buClr>
              <a:buSzPts val="1400"/>
              <a:buFont typeface="Abril Fatface"/>
              <a:buNone/>
              <a:defRPr sz="1400" b="0" i="0" u="none" strike="noStrike" cap="none">
                <a:solidFill>
                  <a:schemeClr val="dk1"/>
                </a:solidFill>
                <a:latin typeface="Abril Fatface"/>
                <a:ea typeface="Abril Fatface"/>
                <a:cs typeface="Abril Fatface"/>
                <a:sym typeface="Abril Fatface"/>
              </a:defRPr>
            </a:lvl8pPr>
            <a:lvl9pPr marR="0" lvl="8" algn="ctr" rtl="0">
              <a:lnSpc>
                <a:spcPct val="100000"/>
              </a:lnSpc>
              <a:spcBef>
                <a:spcPts val="0"/>
              </a:spcBef>
              <a:spcAft>
                <a:spcPts val="0"/>
              </a:spcAft>
              <a:buClr>
                <a:schemeClr val="dk1"/>
              </a:buClr>
              <a:buSzPts val="1400"/>
              <a:buFont typeface="Abril Fatface"/>
              <a:buNone/>
              <a:defRPr sz="1400" b="0" i="0" u="none" strike="noStrike" cap="none">
                <a:solidFill>
                  <a:schemeClr val="dk1"/>
                </a:solidFill>
                <a:latin typeface="Abril Fatface"/>
                <a:ea typeface="Abril Fatface"/>
                <a:cs typeface="Abril Fatface"/>
                <a:sym typeface="Abril Fatface"/>
              </a:defRPr>
            </a:lvl9pPr>
          </a:lstStyle>
          <a:p>
            <a:r>
              <a:rPr lang="en-US" dirty="0"/>
              <a:t>48.86%</a:t>
            </a:r>
          </a:p>
        </p:txBody>
      </p:sp>
      <p:sp>
        <p:nvSpPr>
          <p:cNvPr id="79" name="Google Shape;254;p30">
            <a:extLst>
              <a:ext uri="{FF2B5EF4-FFF2-40B4-BE49-F238E27FC236}">
                <a16:creationId xmlns:a16="http://schemas.microsoft.com/office/drawing/2014/main" id="{D7052B73-59D3-BB4B-B892-E1240BAF098D}"/>
              </a:ext>
            </a:extLst>
          </p:cNvPr>
          <p:cNvSpPr txBox="1">
            <a:spLocks/>
          </p:cNvSpPr>
          <p:nvPr/>
        </p:nvSpPr>
        <p:spPr>
          <a:xfrm>
            <a:off x="6025181" y="3795687"/>
            <a:ext cx="1804800"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1pPr>
            <a:lvl2pPr marL="914400" marR="0" lvl="1" indent="-3175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2pPr>
            <a:lvl3pPr marL="1371600" marR="0" lvl="2" indent="-3175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3pPr>
            <a:lvl4pPr marL="1828800" marR="0" lvl="3" indent="-3175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4pPr>
            <a:lvl5pPr marL="2286000" marR="0" lvl="4" indent="-3175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5pPr>
            <a:lvl6pPr marL="2743200" marR="0" lvl="5" indent="-3175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6pPr>
            <a:lvl7pPr marL="3200400" marR="0" lvl="6" indent="-3175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7pPr>
            <a:lvl8pPr marL="3657600" marR="0" lvl="7" indent="-3175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8pPr>
            <a:lvl9pPr marL="4114800" marR="0" lvl="8" indent="-3175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9pPr>
          </a:lstStyle>
          <a:p>
            <a:pPr marL="0" lvl="0" indent="0">
              <a:buSzPts val="1100"/>
            </a:pPr>
            <a:r>
              <a:rPr lang="en-US" dirty="0"/>
              <a:t>Of farmers markets have at least one or more food assistance programs</a:t>
            </a:r>
          </a:p>
        </p:txBody>
      </p:sp>
      <p:pic>
        <p:nvPicPr>
          <p:cNvPr id="71" name="Google Shape;258;p30">
            <a:extLst>
              <a:ext uri="{FF2B5EF4-FFF2-40B4-BE49-F238E27FC236}">
                <a16:creationId xmlns:a16="http://schemas.microsoft.com/office/drawing/2014/main" id="{676E0F9B-74DD-1E41-8190-9E4B3D6EB53E}"/>
              </a:ext>
            </a:extLst>
          </p:cNvPr>
          <p:cNvPicPr preferRelativeResize="0"/>
          <p:nvPr/>
        </p:nvPicPr>
        <p:blipFill>
          <a:blip r:embed="rId5">
            <a:alphaModFix/>
          </a:blip>
          <a:stretch>
            <a:fillRect/>
          </a:stretch>
        </p:blipFill>
        <p:spPr>
          <a:xfrm>
            <a:off x="7638674" y="4150762"/>
            <a:ext cx="845026" cy="7626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pic>
        <p:nvPicPr>
          <p:cNvPr id="6" name="Picture 5">
            <a:extLst>
              <a:ext uri="{FF2B5EF4-FFF2-40B4-BE49-F238E27FC236}">
                <a16:creationId xmlns:a16="http://schemas.microsoft.com/office/drawing/2014/main" id="{EA1994D7-3553-694E-BF4D-DDB2548F7BA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429" b="95972" l="3712" r="98472">
                        <a14:foregroundMark x1="50109" y1="8406" x2="53057" y2="8581"/>
                        <a14:foregroundMark x1="95087" y1="56392" x2="90502" y2="50263"/>
                        <a14:foregroundMark x1="90502" y1="50263" x2="90393" y2="50088"/>
                        <a14:foregroundMark x1="93450" y1="59545" x2="94105" y2="52890"/>
                        <a14:foregroundMark x1="96834" y1="59895" x2="98472" y2="58144"/>
                        <a14:foregroundMark x1="51092" y1="5779" x2="54367" y2="6480"/>
                        <a14:foregroundMark x1="5459" y1="92820" x2="11463" y2="92995"/>
                        <a14:foregroundMark x1="11463" y1="92995" x2="14520" y2="91243"/>
                        <a14:foregroundMark x1="3712" y1="95972" x2="5895" y2="89667"/>
                      </a14:backgroundRemoval>
                    </a14:imgEffect>
                  </a14:imgLayer>
                </a14:imgProps>
              </a:ext>
            </a:extLst>
          </a:blip>
          <a:stretch>
            <a:fillRect/>
          </a:stretch>
        </p:blipFill>
        <p:spPr>
          <a:xfrm rot="4800000">
            <a:off x="6563124" y="2087533"/>
            <a:ext cx="3346059" cy="2085807"/>
          </a:xfrm>
          <a:prstGeom prst="rect">
            <a:avLst/>
          </a:prstGeom>
        </p:spPr>
      </p:pic>
      <p:pic>
        <p:nvPicPr>
          <p:cNvPr id="5" name="Picture 4">
            <a:extLst>
              <a:ext uri="{FF2B5EF4-FFF2-40B4-BE49-F238E27FC236}">
                <a16:creationId xmlns:a16="http://schemas.microsoft.com/office/drawing/2014/main" id="{36D2C14C-DB99-E547-81B3-A949A3A95A1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084" b="95595" l="9910" r="89640">
                        <a14:foregroundMark x1="24775" y1="3084" x2="31982" y2="10573"/>
                        <a14:foregroundMark x1="38739" y1="92952" x2="56757" y2="92070"/>
                        <a14:foregroundMark x1="56757" y1="92070" x2="59009" y2="90749"/>
                        <a14:foregroundMark x1="43694" y1="95595" x2="68468" y2="91630"/>
                      </a14:backgroundRemoval>
                    </a14:imgEffect>
                  </a14:imgLayer>
                </a14:imgProps>
              </a:ext>
            </a:extLst>
          </a:blip>
          <a:stretch>
            <a:fillRect/>
          </a:stretch>
        </p:blipFill>
        <p:spPr>
          <a:xfrm rot="-900000">
            <a:off x="-303266" y="1132455"/>
            <a:ext cx="3112833" cy="3182942"/>
          </a:xfrm>
          <a:prstGeom prst="rect">
            <a:avLst/>
          </a:prstGeom>
        </p:spPr>
      </p:pic>
      <p:sp>
        <p:nvSpPr>
          <p:cNvPr id="829" name="Google Shape;829;p37"/>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FOOD V FAST FOOD</a:t>
            </a:r>
            <a:endParaRPr dirty="0"/>
          </a:p>
        </p:txBody>
      </p:sp>
      <p:cxnSp>
        <p:nvCxnSpPr>
          <p:cNvPr id="844" name="Google Shape;844;p37"/>
          <p:cNvCxnSpPr>
            <a:cxnSpLocks/>
          </p:cNvCxnSpPr>
          <p:nvPr/>
        </p:nvCxnSpPr>
        <p:spPr>
          <a:xfrm>
            <a:off x="3709219" y="695425"/>
            <a:ext cx="5533214" cy="0"/>
          </a:xfrm>
          <a:prstGeom prst="straightConnector1">
            <a:avLst/>
          </a:prstGeom>
          <a:noFill/>
          <a:ln w="76200" cap="flat" cmpd="sng">
            <a:solidFill>
              <a:schemeClr val="accent1"/>
            </a:solidFill>
            <a:prstDash val="solid"/>
            <a:round/>
            <a:headEnd type="none" w="med" len="med"/>
            <a:tailEnd type="none" w="med" len="med"/>
          </a:ln>
        </p:spPr>
      </p:cxnSp>
      <p:pic>
        <p:nvPicPr>
          <p:cNvPr id="8196" name="Picture 4">
            <a:extLst>
              <a:ext uri="{FF2B5EF4-FFF2-40B4-BE49-F238E27FC236}">
                <a16:creationId xmlns:a16="http://schemas.microsoft.com/office/drawing/2014/main" id="{7804C66F-8663-404E-8083-D34A769D12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3150" y="939750"/>
            <a:ext cx="6851548" cy="402927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1838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37"/>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p>
            <a:pPr lvl="0"/>
            <a:r>
              <a:rPr lang="en-US" b="1" dirty="0"/>
              <a:t>POPULATION RATIO CLUSTERED</a:t>
            </a:r>
            <a:endParaRPr dirty="0"/>
          </a:p>
        </p:txBody>
      </p:sp>
      <p:cxnSp>
        <p:nvCxnSpPr>
          <p:cNvPr id="844" name="Google Shape;844;p37"/>
          <p:cNvCxnSpPr>
            <a:cxnSpLocks/>
          </p:cNvCxnSpPr>
          <p:nvPr/>
        </p:nvCxnSpPr>
        <p:spPr>
          <a:xfrm>
            <a:off x="5719864" y="695425"/>
            <a:ext cx="3522569" cy="0"/>
          </a:xfrm>
          <a:prstGeom prst="straightConnector1">
            <a:avLst/>
          </a:prstGeom>
          <a:noFill/>
          <a:ln w="76200" cap="flat" cmpd="sng">
            <a:solidFill>
              <a:schemeClr val="accent1"/>
            </a:solidFill>
            <a:prstDash val="solid"/>
            <a:round/>
            <a:headEnd type="none" w="med" len="med"/>
            <a:tailEnd type="none" w="med" len="med"/>
          </a:ln>
        </p:spPr>
      </p:cxnSp>
      <p:sp>
        <p:nvSpPr>
          <p:cNvPr id="9" name="Google Shape;165;p25">
            <a:extLst>
              <a:ext uri="{FF2B5EF4-FFF2-40B4-BE49-F238E27FC236}">
                <a16:creationId xmlns:a16="http://schemas.microsoft.com/office/drawing/2014/main" id="{B3097017-5524-7649-81D2-7584ADF5A4F4}"/>
              </a:ext>
            </a:extLst>
          </p:cNvPr>
          <p:cNvSpPr/>
          <p:nvPr/>
        </p:nvSpPr>
        <p:spPr>
          <a:xfrm>
            <a:off x="6967492" y="2356449"/>
            <a:ext cx="2606100" cy="26061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Google Shape;166;p25">
            <a:extLst>
              <a:ext uri="{FF2B5EF4-FFF2-40B4-BE49-F238E27FC236}">
                <a16:creationId xmlns:a16="http://schemas.microsoft.com/office/drawing/2014/main" id="{B6FCF5FF-A1CD-8848-A1CC-B37105EA763D}"/>
              </a:ext>
            </a:extLst>
          </p:cNvPr>
          <p:cNvPicPr preferRelativeResize="0"/>
          <p:nvPr/>
        </p:nvPicPr>
        <p:blipFill>
          <a:blip r:embed="rId3">
            <a:alphaModFix/>
          </a:blip>
          <a:stretch>
            <a:fillRect/>
          </a:stretch>
        </p:blipFill>
        <p:spPr>
          <a:xfrm>
            <a:off x="7582829" y="939750"/>
            <a:ext cx="2338826" cy="3450799"/>
          </a:xfrm>
          <a:prstGeom prst="rect">
            <a:avLst/>
          </a:prstGeom>
          <a:noFill/>
          <a:ln>
            <a:noFill/>
          </a:ln>
        </p:spPr>
      </p:pic>
      <p:pic>
        <p:nvPicPr>
          <p:cNvPr id="9222" name="Picture 6">
            <a:extLst>
              <a:ext uri="{FF2B5EF4-FFF2-40B4-BE49-F238E27FC236}">
                <a16:creationId xmlns:a16="http://schemas.microsoft.com/office/drawing/2014/main" id="{CE24524D-C441-5644-9712-F81BCEE97E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7301" y="957546"/>
            <a:ext cx="5740215" cy="385250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4949535"/>
      </p:ext>
    </p:extLst>
  </p:cSld>
  <p:clrMapOvr>
    <a:masterClrMapping/>
  </p:clrMapOvr>
</p:sld>
</file>

<file path=ppt/theme/theme1.xml><?xml version="1.0" encoding="utf-8"?>
<a:theme xmlns:a="http://schemas.openxmlformats.org/drawingml/2006/main" name="FOOD DAY">
  <a:themeElements>
    <a:clrScheme name="Simple Light">
      <a:dk1>
        <a:srgbClr val="000000"/>
      </a:dk1>
      <a:lt1>
        <a:srgbClr val="FFFFFF"/>
      </a:lt1>
      <a:dk2>
        <a:srgbClr val="595959"/>
      </a:dk2>
      <a:lt2>
        <a:srgbClr val="EEEEEE"/>
      </a:lt2>
      <a:accent1>
        <a:srgbClr val="A1C448"/>
      </a:accent1>
      <a:accent2>
        <a:srgbClr val="657C2B"/>
      </a:accent2>
      <a:accent3>
        <a:srgbClr val="DFEBC0"/>
      </a:accent3>
      <a:accent4>
        <a:srgbClr val="F7D1D1"/>
      </a:accent4>
      <a:accent5>
        <a:srgbClr val="F9E2E2"/>
      </a:accent5>
      <a:accent6>
        <a:srgbClr val="D24141"/>
      </a:accent6>
      <a:hlink>
        <a:srgbClr val="A1C44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1784</TotalTime>
  <Words>820</Words>
  <Application>Microsoft Office PowerPoint</Application>
  <PresentationFormat>On-screen Show (16:9)</PresentationFormat>
  <Paragraphs>162</Paragraphs>
  <Slides>22</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Abril Fatface</vt:lpstr>
      <vt:lpstr>Arial</vt:lpstr>
      <vt:lpstr>Oxygen Light</vt:lpstr>
      <vt:lpstr>FOOD DAY</vt:lpstr>
      <vt:lpstr>FOOD FOR THOUGHT</vt:lpstr>
      <vt:lpstr>OBJECTIVES</vt:lpstr>
      <vt:lpstr>OBJECTIVES</vt:lpstr>
      <vt:lpstr>FOOD DESERTS</vt:lpstr>
      <vt:lpstr>FOOD ACCESSIBILITY</vt:lpstr>
      <vt:lpstr>FOOD DESERTS</vt:lpstr>
      <vt:lpstr>FARMERS MARKET</vt:lpstr>
      <vt:lpstr>FOOD V FAST FOOD</vt:lpstr>
      <vt:lpstr>POPULATION RATIO CLUSTERED</vt:lpstr>
      <vt:lpstr>MAKING CHOICES</vt:lpstr>
      <vt:lpstr>CHOICES</vt:lpstr>
      <vt:lpstr>WELCOME TO MICKEY D’S</vt:lpstr>
      <vt:lpstr>BREAKFAST UNDER 600 (C)</vt:lpstr>
      <vt:lpstr>SOMETHING AT HOME</vt:lpstr>
      <vt:lpstr>AS EASY AS 1, 2 … N</vt:lpstr>
      <vt:lpstr>INGREDIENTS</vt:lpstr>
      <vt:lpstr>MILK</vt:lpstr>
      <vt:lpstr>MILK</vt:lpstr>
      <vt:lpstr>CAVEATS</vt:lpstr>
      <vt:lpstr>CAVEATS</vt:lpstr>
      <vt:lpstr>QUESTIONS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FOR THOUGHT</dc:title>
  <cp:lastModifiedBy>Yash Pareek</cp:lastModifiedBy>
  <cp:revision>54</cp:revision>
  <cp:lastPrinted>2021-02-06T09:25:36Z</cp:lastPrinted>
  <dcterms:modified xsi:type="dcterms:W3CDTF">2021-02-07T03:31:22Z</dcterms:modified>
</cp:coreProperties>
</file>